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9"/>
  </p:notesMasterIdLst>
  <p:handoutMasterIdLst>
    <p:handoutMasterId r:id="rId100"/>
  </p:handoutMasterIdLst>
  <p:sldIdLst>
    <p:sldId id="256" r:id="rId2"/>
    <p:sldId id="405" r:id="rId3"/>
    <p:sldId id="444" r:id="rId4"/>
    <p:sldId id="445" r:id="rId5"/>
    <p:sldId id="395" r:id="rId6"/>
    <p:sldId id="343" r:id="rId7"/>
    <p:sldId id="379" r:id="rId8"/>
    <p:sldId id="344" r:id="rId9"/>
    <p:sldId id="396" r:id="rId10"/>
    <p:sldId id="433" r:id="rId11"/>
    <p:sldId id="397" r:id="rId12"/>
    <p:sldId id="398" r:id="rId13"/>
    <p:sldId id="399" r:id="rId14"/>
    <p:sldId id="400" r:id="rId15"/>
    <p:sldId id="401" r:id="rId16"/>
    <p:sldId id="449" r:id="rId17"/>
    <p:sldId id="403" r:id="rId18"/>
    <p:sldId id="434" r:id="rId19"/>
    <p:sldId id="259" r:id="rId20"/>
    <p:sldId id="406" r:id="rId21"/>
    <p:sldId id="347" r:id="rId22"/>
    <p:sldId id="346" r:id="rId23"/>
    <p:sldId id="374" r:id="rId24"/>
    <p:sldId id="375" r:id="rId25"/>
    <p:sldId id="260" r:id="rId26"/>
    <p:sldId id="404" r:id="rId27"/>
    <p:sldId id="376" r:id="rId28"/>
    <p:sldId id="267" r:id="rId29"/>
    <p:sldId id="340" r:id="rId30"/>
    <p:sldId id="384" r:id="rId31"/>
    <p:sldId id="380" r:id="rId32"/>
    <p:sldId id="381" r:id="rId33"/>
    <p:sldId id="288" r:id="rId34"/>
    <p:sldId id="377" r:id="rId35"/>
    <p:sldId id="410" r:id="rId36"/>
    <p:sldId id="417" r:id="rId37"/>
    <p:sldId id="416" r:id="rId38"/>
    <p:sldId id="418" r:id="rId39"/>
    <p:sldId id="419" r:id="rId40"/>
    <p:sldId id="421" r:id="rId41"/>
    <p:sldId id="422" r:id="rId42"/>
    <p:sldId id="423" r:id="rId43"/>
    <p:sldId id="341" r:id="rId44"/>
    <p:sldId id="290" r:id="rId45"/>
    <p:sldId id="382" r:id="rId46"/>
    <p:sldId id="383" r:id="rId47"/>
    <p:sldId id="291" r:id="rId48"/>
    <p:sldId id="424" r:id="rId49"/>
    <p:sldId id="425" r:id="rId50"/>
    <p:sldId id="426" r:id="rId51"/>
    <p:sldId id="292" r:id="rId52"/>
    <p:sldId id="451" r:id="rId53"/>
    <p:sldId id="452" r:id="rId54"/>
    <p:sldId id="453" r:id="rId55"/>
    <p:sldId id="450" r:id="rId56"/>
    <p:sldId id="293" r:id="rId57"/>
    <p:sldId id="294" r:id="rId58"/>
    <p:sldId id="342" r:id="rId59"/>
    <p:sldId id="297" r:id="rId60"/>
    <p:sldId id="295" r:id="rId61"/>
    <p:sldId id="385" r:id="rId62"/>
    <p:sldId id="446" r:id="rId63"/>
    <p:sldId id="387" r:id="rId64"/>
    <p:sldId id="298" r:id="rId65"/>
    <p:sldId id="388" r:id="rId66"/>
    <p:sldId id="300" r:id="rId67"/>
    <p:sldId id="301" r:id="rId68"/>
    <p:sldId id="302" r:id="rId69"/>
    <p:sldId id="303" r:id="rId70"/>
    <p:sldId id="304" r:id="rId71"/>
    <p:sldId id="305" r:id="rId72"/>
    <p:sldId id="306" r:id="rId73"/>
    <p:sldId id="307" r:id="rId74"/>
    <p:sldId id="311" r:id="rId75"/>
    <p:sldId id="442" r:id="rId76"/>
    <p:sldId id="443" r:id="rId77"/>
    <p:sldId id="312" r:id="rId78"/>
    <p:sldId id="390" r:id="rId79"/>
    <p:sldId id="391" r:id="rId80"/>
    <p:sldId id="313" r:id="rId81"/>
    <p:sldId id="392" r:id="rId82"/>
    <p:sldId id="393" r:id="rId83"/>
    <p:sldId id="447" r:id="rId84"/>
    <p:sldId id="428" r:id="rId85"/>
    <p:sldId id="429" r:id="rId86"/>
    <p:sldId id="435" r:id="rId87"/>
    <p:sldId id="436" r:id="rId88"/>
    <p:sldId id="438" r:id="rId89"/>
    <p:sldId id="437" r:id="rId90"/>
    <p:sldId id="439" r:id="rId91"/>
    <p:sldId id="440" r:id="rId92"/>
    <p:sldId id="314" r:id="rId93"/>
    <p:sldId id="441" r:id="rId94"/>
    <p:sldId id="430" r:id="rId95"/>
    <p:sldId id="431" r:id="rId96"/>
    <p:sldId id="448" r:id="rId97"/>
    <p:sldId id="432" r:id="rId98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157" autoAdjust="0"/>
    <p:restoredTop sz="50067" autoAdjust="0"/>
  </p:normalViewPr>
  <p:slideViewPr>
    <p:cSldViewPr snapToGrid="0" snapToObjects="1">
      <p:cViewPr>
        <p:scale>
          <a:sx n="150" d="100"/>
          <a:sy n="150" d="100"/>
        </p:scale>
        <p:origin x="-294" y="-7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notesMaster" Target="notesMasters/notesMaster1.xml"/><Relationship Id="rId10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81F13D-863D-5A45-89CC-C6C884D842AF}" type="datetimeFigureOut">
              <a:rPr lang="en-US" smtClean="0"/>
              <a:t>6/27/2017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B212DA-63E7-F644-B6A6-AB2ABDA68A36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819260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75FFBE-FEF5-534E-ABEF-F74B79FB01B3}" type="datetimeFigureOut">
              <a:rPr lang="en-US" smtClean="0"/>
              <a:t>6/27/2017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393756-AA3C-5848-A930-789411EE18B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76152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393756-AA3C-5848-A930-789411EE18B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9669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 smtClean="0"/>
              <a:t>Jupyter</a:t>
            </a:r>
            <a:r>
              <a:rPr lang="es-ES" dirty="0" smtClean="0"/>
              <a:t> notebooks: </a:t>
            </a:r>
            <a:r>
              <a:rPr lang="es-ES" dirty="0" err="1" smtClean="0"/>
              <a:t>interactive</a:t>
            </a:r>
            <a:r>
              <a:rPr lang="es-ES" dirty="0" smtClean="0"/>
              <a:t> </a:t>
            </a:r>
            <a:r>
              <a:rPr lang="es-ES" dirty="0" err="1" smtClean="0"/>
              <a:t>shell</a:t>
            </a:r>
            <a:r>
              <a:rPr lang="es-ES" baseline="0" dirty="0" smtClean="0"/>
              <a:t> in a browser, </a:t>
            </a:r>
            <a:r>
              <a:rPr lang="es-ES" baseline="0" dirty="0" err="1" smtClean="0"/>
              <a:t>like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ROOT </a:t>
            </a:r>
            <a:r>
              <a:rPr lang="es-ES" baseline="0" dirty="0" err="1" smtClean="0"/>
              <a:t>prompt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but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richer</a:t>
            </a:r>
            <a:r>
              <a:rPr lang="es-ES" baseline="0" dirty="0" smtClean="0"/>
              <a:t> (</a:t>
            </a:r>
            <a:r>
              <a:rPr lang="es-ES" baseline="0" dirty="0" err="1" smtClean="0"/>
              <a:t>plot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embedding</a:t>
            </a:r>
            <a:r>
              <a:rPr lang="es-ES" baseline="0" dirty="0" smtClean="0"/>
              <a:t>, JS)</a:t>
            </a:r>
            <a:endParaRPr lang="en-U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3B727-CDB5-844E-AC3E-28DECEE353E3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44460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393756-AA3C-5848-A930-789411EE18B9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9326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29/06/2015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ROOT Summer Student Tutorial 2016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94976-30BA-F941-AAC6-43501AD6CA18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67588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29/06/2015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ROOT Summer Student Tutorial 2016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94976-30BA-F941-AAC6-43501AD6CA18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47068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29/06/2015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ROOT Summer Student Tutorial 2016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94976-30BA-F941-AAC6-43501AD6CA18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36630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57700" y="-76199"/>
            <a:ext cx="4720048" cy="7874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29/06/2015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94976-30BA-F941-AAC6-43501AD6CA18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974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29/06/2015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ROOT Summer Student Tutorial 2016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94976-30BA-F941-AAC6-43501AD6CA18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195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29/06/2015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ROOT Summer Student Tutorial 2016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94976-30BA-F941-AAC6-43501AD6CA18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99576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29/06/2015</a:t>
            </a:r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ROOT Summer Student Tutorial 2016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94976-30BA-F941-AAC6-43501AD6CA18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43635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29/06/2015</a:t>
            </a:r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ROOT Summer Student Tutorial 2016</a:t>
            </a: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94976-30BA-F941-AAC6-43501AD6CA18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81324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29/06/2015</a:t>
            </a:r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ROOT Summer Student Tutorial 2016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94976-30BA-F941-AAC6-43501AD6CA18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860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29/06/2015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ROOT Summer Student Tutorial 2016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94976-30BA-F941-AAC6-43501AD6CA18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77909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29/06/2015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ROOT Summer Student Tutorial 2016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94976-30BA-F941-AAC6-43501AD6CA18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28032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0" y="914400"/>
            <a:ext cx="9144000" cy="36802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8815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 smtClean="0"/>
              <a:t>29/06/2015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8815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 smtClean="0"/>
              <a:t>ROOT Summer Student Tutorial 2016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8815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094976-30BA-F941-AAC6-43501AD6CA18}" type="slidenum">
              <a:rPr lang="en-GB" smtClean="0"/>
              <a:t>‹Nº›</a:t>
            </a:fld>
            <a:endParaRPr lang="en-GB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-1428751" y="-482599"/>
            <a:ext cx="5124451" cy="787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Master title style</a:t>
            </a:r>
            <a:endParaRPr lang="en-GB" dirty="0"/>
          </a:p>
        </p:txBody>
      </p:sp>
      <p:pic>
        <p:nvPicPr>
          <p:cNvPr id="10" name="Picture 9" descr="RootBannerLong_3.png"/>
          <p:cNvPicPr>
            <a:picLocks noChangeAspect="1"/>
          </p:cNvPicPr>
          <p:nvPr userDrawn="1"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52857" y="-12700"/>
            <a:ext cx="8191143" cy="793750"/>
          </a:xfrm>
          <a:prstGeom prst="rect">
            <a:avLst/>
          </a:prstGeom>
        </p:spPr>
      </p:pic>
      <p:pic>
        <p:nvPicPr>
          <p:cNvPr id="8" name="Picture 7" descr="RootBannerLong_3.png"/>
          <p:cNvPicPr>
            <a:picLocks noChangeAspect="1"/>
          </p:cNvPicPr>
          <p:nvPr userDrawn="1"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88" y="-19051"/>
            <a:ext cx="3054350" cy="800101"/>
          </a:xfrm>
          <a:prstGeom prst="rect">
            <a:avLst/>
          </a:prstGeom>
        </p:spPr>
      </p:pic>
      <p:pic>
        <p:nvPicPr>
          <p:cNvPr id="12" name="Picture 11" descr="RootBannerLong_3.png"/>
          <p:cNvPicPr>
            <a:picLocks noChangeAspect="1"/>
          </p:cNvPicPr>
          <p:nvPr userDrawn="1"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63625" y="-12700"/>
            <a:ext cx="3054350" cy="79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0850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ctr" defTabSz="457200" rtl="0" eaLnBrk="1" latinLnBrk="0" hangingPunct="1">
        <a:spcBef>
          <a:spcPct val="0"/>
        </a:spcBef>
        <a:buNone/>
        <a:defRPr sz="4000" b="1" kern="1200"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latin typeface="Gill Sans"/>
          <a:ea typeface="+mj-ea"/>
          <a:cs typeface="Gill San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Gill Sans"/>
          <a:ea typeface="+mn-ea"/>
          <a:cs typeface="Gill San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Gill Sans"/>
          <a:ea typeface="+mn-ea"/>
          <a:cs typeface="Gill San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Gill Sans"/>
          <a:ea typeface="+mn-ea"/>
          <a:cs typeface="Gill San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Gill Sans"/>
          <a:ea typeface="+mn-ea"/>
          <a:cs typeface="Gill San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Gill Sans"/>
          <a:ea typeface="+mn-ea"/>
          <a:cs typeface="Gill San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swan.web.cern.ch/" TargetMode="External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://www.google.ch/url?sa=i&amp;rct=j&amp;q=&amp;esrc=s&amp;source=images&amp;cd=&amp;cad=rja&amp;uact=8&amp;ved=0CAcQjRw&amp;url=http://www.questionsonislam.com/article/reduction-earths-surface-its-outlying-borders&amp;ei=FlZ1VfCRA-TD7gac5YHgDw&amp;bvm=bv.95039771,d.bGg&amp;psig=AFQjCNHLTmIjxR-bm8GmacU8Z7zxB-OH-w&amp;ust=1433839497976200" TargetMode="Externa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wan.web.cern.ch/content/root-primer" TargetMode="External"/><Relationship Id="rId2" Type="http://schemas.openxmlformats.org/officeDocument/2006/relationships/hyperlink" Target="https://root.cern.ch/guides/primer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oot-project/training/blob/master/2017/lxplus.md" TargetMode="External"/><Relationship Id="rId2" Type="http://schemas.openxmlformats.org/officeDocument/2006/relationships/hyperlink" Target="https://root.cern.ch/downloading-root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swan.cern.ch/" TargetMode="External"/><Relationship Id="rId4" Type="http://schemas.openxmlformats.org/officeDocument/2006/relationships/hyperlink" Target="https://cernbox.cern.ch/" TargetMode="Externa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gif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hyperlink" Target="http://swan.web.cern.ch/content/root-primer" TargetMode="Externa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9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71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73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77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86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hyperlink" Target="https://root.cern/doc/master/group__tutorial__tdataframe.html" TargetMode="External"/><Relationship Id="rId2" Type="http://schemas.openxmlformats.org/officeDocument/2006/relationships/hyperlink" Target="https://root.cern/doc/master/classROOT_1_1Experimental_1_1TDataFrame.html" TargetMode="Externa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hyperlink" Target="https://swan.cern.ch/" TargetMode="Externa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5" Type="http://schemas.openxmlformats.org/officeDocument/2006/relationships/image" Target="../media/image64.png"/><Relationship Id="rId4" Type="http://schemas.openxmlformats.org/officeDocument/2006/relationships/image" Target="../media/image99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259191"/>
            <a:ext cx="9144000" cy="15684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bg1"/>
                </a:solidFill>
              </a:ln>
              <a:solidFill>
                <a:srgbClr val="FFFFFF"/>
              </a:solidFill>
              <a:effectLst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262439" y="1380910"/>
            <a:ext cx="6619121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US" sz="4000" b="1" dirty="0" smtClean="0">
              <a:cs typeface="Gill Sans"/>
            </a:endParaRPr>
          </a:p>
          <a:p>
            <a:pPr algn="ctr"/>
            <a:r>
              <a:rPr lang="en-US" sz="4800" dirty="0" smtClean="0">
                <a:cs typeface="Gill Sans"/>
              </a:rPr>
              <a:t>Summer Students Course</a:t>
            </a:r>
          </a:p>
          <a:p>
            <a:pPr algn="ctr"/>
            <a:r>
              <a:rPr lang="en-US" sz="4800" dirty="0" smtClean="0">
                <a:cs typeface="Gill Sans"/>
              </a:rPr>
              <a:t>2017</a:t>
            </a:r>
          </a:p>
          <a:p>
            <a:pPr algn="ctr"/>
            <a:endParaRPr lang="en-US" sz="4000" b="1" i="1" dirty="0" smtClean="0">
              <a:cs typeface="Gill San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785056" y="3722575"/>
            <a:ext cx="58208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 err="1" smtClean="0">
                <a:cs typeface="Gill Sans"/>
              </a:rPr>
              <a:t>Danilo</a:t>
            </a:r>
            <a:r>
              <a:rPr lang="en-US" sz="2000" i="1" dirty="0" smtClean="0">
                <a:cs typeface="Gill Sans"/>
              </a:rPr>
              <a:t> </a:t>
            </a:r>
            <a:r>
              <a:rPr lang="en-US" sz="2000" i="1" dirty="0" err="1" smtClean="0">
                <a:cs typeface="Gill Sans"/>
              </a:rPr>
              <a:t>Piparo</a:t>
            </a:r>
            <a:r>
              <a:rPr lang="en-US" sz="2000" i="1" dirty="0" smtClean="0">
                <a:cs typeface="Gill Sans"/>
              </a:rPr>
              <a:t>, </a:t>
            </a:r>
            <a:r>
              <a:rPr lang="en-US" sz="2000" i="1" dirty="0" err="1">
                <a:cs typeface="Gill Sans"/>
              </a:rPr>
              <a:t>E</a:t>
            </a:r>
            <a:r>
              <a:rPr lang="en-US" sz="2000" i="1" dirty="0" err="1" smtClean="0">
                <a:cs typeface="Gill Sans"/>
              </a:rPr>
              <a:t>nric</a:t>
            </a:r>
            <a:r>
              <a:rPr lang="en-US" sz="2000" i="1" dirty="0" smtClean="0">
                <a:cs typeface="Gill Sans"/>
              </a:rPr>
              <a:t> </a:t>
            </a:r>
            <a:r>
              <a:rPr lang="en-US" sz="2000" i="1" dirty="0" err="1" smtClean="0">
                <a:cs typeface="Gill Sans"/>
              </a:rPr>
              <a:t>Tejedor</a:t>
            </a:r>
            <a:r>
              <a:rPr lang="en-US" sz="2000" i="1" dirty="0" smtClean="0">
                <a:cs typeface="Gill Sans"/>
              </a:rPr>
              <a:t>, </a:t>
            </a:r>
            <a:r>
              <a:rPr lang="en-US" sz="2000" i="1" dirty="0">
                <a:cs typeface="Gill Sans"/>
              </a:rPr>
              <a:t>Olivier Couet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858842" y="4233946"/>
            <a:ext cx="1426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 smtClean="0"/>
              <a:t>CERN EP-SFT</a:t>
            </a:r>
            <a:endParaRPr lang="en-US" i="1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3201" y="4110519"/>
            <a:ext cx="850900" cy="832287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604" y="4223843"/>
            <a:ext cx="927100" cy="77470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smtClean="0"/>
              <a:t>ROOT Summer Student Tutorial 2017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9704" y="106156"/>
            <a:ext cx="4736592" cy="1347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097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77749" cy="781051"/>
          </a:xfrm>
        </p:spPr>
        <p:txBody>
          <a:bodyPr>
            <a:noAutofit/>
          </a:bodyPr>
          <a:lstStyle/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Higgs boson discovery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65769" y="929611"/>
            <a:ext cx="3464239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 smtClean="0"/>
              <a:t>ATLAS and CMS collaborations were all produced with ROOT !</a:t>
            </a:r>
            <a:endParaRPr lang="en-GB" sz="1600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ROOT Summer Student Tutorial 2017</a:t>
            </a:r>
            <a:endParaRPr lang="en-GB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8819" y="3085556"/>
            <a:ext cx="2647704" cy="1817887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51" y="1850982"/>
            <a:ext cx="2368017" cy="2197093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6609" y="1300717"/>
            <a:ext cx="2516706" cy="1778003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8774" y="1496477"/>
            <a:ext cx="3261871" cy="2669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284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77749" cy="781051"/>
          </a:xfrm>
        </p:spPr>
        <p:txBody>
          <a:bodyPr>
            <a:noAutofit/>
          </a:bodyPr>
          <a:lstStyle/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Interpreter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92429" y="1142790"/>
            <a:ext cx="8409161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cs typeface="Gill Sans"/>
              </a:rPr>
              <a:t>ROOT </a:t>
            </a:r>
            <a:r>
              <a:rPr lang="en-GB" sz="2000" dirty="0" smtClean="0">
                <a:cs typeface="Gill Sans"/>
              </a:rPr>
              <a:t>has a built-in interpreter : CLING</a:t>
            </a:r>
            <a:endParaRPr lang="en-GB" sz="2000" dirty="0">
              <a:cs typeface="Gill Sans"/>
            </a:endParaRPr>
          </a:p>
          <a:p>
            <a:pPr marL="285750" indent="-285750">
              <a:buFont typeface="Arial"/>
              <a:buChar char="•"/>
            </a:pPr>
            <a:r>
              <a:rPr lang="en-GB" sz="2000" dirty="0" smtClean="0">
                <a:solidFill>
                  <a:srgbClr val="4F81BD"/>
                </a:solidFill>
                <a:cs typeface="Gill Sans"/>
              </a:rPr>
              <a:t>C</a:t>
            </a:r>
            <a:r>
              <a:rPr lang="en-GB" sz="2000" dirty="0">
                <a:solidFill>
                  <a:srgbClr val="4F81BD"/>
                </a:solidFill>
                <a:cs typeface="Gill Sans"/>
              </a:rPr>
              <a:t>+</a:t>
            </a:r>
            <a:r>
              <a:rPr lang="en-GB" sz="2000" dirty="0" smtClean="0">
                <a:solidFill>
                  <a:srgbClr val="4F81BD"/>
                </a:solidFill>
                <a:cs typeface="Gill Sans"/>
              </a:rPr>
              <a:t>+ interpretation:</a:t>
            </a:r>
            <a:r>
              <a:rPr lang="en-GB" sz="2000" dirty="0" smtClean="0">
                <a:cs typeface="Gill Sans"/>
              </a:rPr>
              <a:t> highly non </a:t>
            </a:r>
            <a:r>
              <a:rPr lang="en-GB" sz="2000" dirty="0">
                <a:cs typeface="Gill Sans"/>
              </a:rPr>
              <a:t>trivial </a:t>
            </a:r>
            <a:r>
              <a:rPr lang="en-GB" sz="2000" dirty="0" smtClean="0">
                <a:cs typeface="Gill Sans"/>
              </a:rPr>
              <a:t>and </a:t>
            </a:r>
            <a:r>
              <a:rPr lang="en-GB" sz="2000" dirty="0">
                <a:cs typeface="Gill Sans"/>
              </a:rPr>
              <a:t>not </a:t>
            </a:r>
            <a:r>
              <a:rPr lang="en-GB" sz="2000" dirty="0" smtClean="0">
                <a:cs typeface="Gill Sans"/>
              </a:rPr>
              <a:t>foreseen by the language !</a:t>
            </a:r>
          </a:p>
          <a:p>
            <a:pPr marL="285750" indent="-285750">
              <a:buFont typeface="Arial"/>
              <a:buChar char="•"/>
            </a:pPr>
            <a:r>
              <a:rPr lang="en-GB" sz="2000" dirty="0" smtClean="0">
                <a:cs typeface="Gill Sans"/>
              </a:rPr>
              <a:t>One of its kind: Just In Time (JIT) compilation</a:t>
            </a:r>
          </a:p>
          <a:p>
            <a:pPr marL="285750" indent="-285750">
              <a:buFont typeface="Arial"/>
              <a:buChar char="•"/>
            </a:pPr>
            <a:r>
              <a:rPr lang="en-GB" sz="2000" dirty="0" smtClean="0">
                <a:solidFill>
                  <a:srgbClr val="4F81BD"/>
                </a:solidFill>
                <a:cs typeface="Gill Sans"/>
              </a:rPr>
              <a:t>A C++ interactive </a:t>
            </a:r>
            <a:r>
              <a:rPr lang="en-GB" sz="2000" dirty="0">
                <a:solidFill>
                  <a:srgbClr val="4F81BD"/>
                </a:solidFill>
                <a:cs typeface="Gill Sans"/>
              </a:rPr>
              <a:t>shell</a:t>
            </a:r>
            <a:r>
              <a:rPr lang="en-GB" sz="2000" dirty="0" smtClean="0">
                <a:solidFill>
                  <a:srgbClr val="4F81BD"/>
                </a:solidFill>
                <a:cs typeface="Gill Sans"/>
              </a:rPr>
              <a:t>.</a:t>
            </a:r>
            <a:endParaRPr lang="en-GB" sz="2000" dirty="0">
              <a:solidFill>
                <a:srgbClr val="4F81BD"/>
              </a:solidFill>
              <a:cs typeface="Gill Sans"/>
            </a:endParaRPr>
          </a:p>
          <a:p>
            <a:endParaRPr lang="en-GB" sz="2000" dirty="0" smtClean="0">
              <a:cs typeface="Gill Sans"/>
            </a:endParaRPr>
          </a:p>
          <a:p>
            <a:r>
              <a:rPr lang="en-GB" sz="2000" dirty="0" smtClean="0">
                <a:solidFill>
                  <a:srgbClr val="4F81BD"/>
                </a:solidFill>
                <a:cs typeface="Gill Sans"/>
              </a:rPr>
              <a:t>Can </a:t>
            </a:r>
            <a:r>
              <a:rPr lang="en-GB" sz="2000" dirty="0">
                <a:solidFill>
                  <a:srgbClr val="4F81BD"/>
                </a:solidFill>
                <a:cs typeface="Gill Sans"/>
              </a:rPr>
              <a:t>interpret “macros” </a:t>
            </a:r>
            <a:r>
              <a:rPr lang="en-GB" sz="2000" dirty="0" smtClean="0">
                <a:cs typeface="Gill Sans"/>
              </a:rPr>
              <a:t>(non </a:t>
            </a:r>
            <a:r>
              <a:rPr lang="en-GB" sz="2000" dirty="0">
                <a:cs typeface="Gill Sans"/>
              </a:rPr>
              <a:t>compiled programs</a:t>
            </a:r>
            <a:r>
              <a:rPr lang="en-GB" sz="2000" dirty="0" smtClean="0">
                <a:cs typeface="Gill Sans"/>
              </a:rPr>
              <a:t>)</a:t>
            </a:r>
          </a:p>
          <a:p>
            <a:pPr marL="285750" indent="-285750">
              <a:buFont typeface="Arial"/>
              <a:buChar char="•"/>
            </a:pPr>
            <a:r>
              <a:rPr lang="en-GB" sz="2000" dirty="0" smtClean="0">
                <a:cs typeface="Gill Sans"/>
              </a:rPr>
              <a:t>Rapid </a:t>
            </a:r>
            <a:r>
              <a:rPr lang="en-GB" sz="2000" dirty="0">
                <a:cs typeface="Gill Sans"/>
              </a:rPr>
              <a:t>prototyping </a:t>
            </a:r>
            <a:r>
              <a:rPr lang="en-GB" sz="2000" dirty="0" smtClean="0">
                <a:cs typeface="Gill Sans"/>
              </a:rPr>
              <a:t>possible</a:t>
            </a:r>
            <a:endParaRPr lang="en-GB" sz="2000" dirty="0">
              <a:cs typeface="Gill Sans"/>
            </a:endParaRPr>
          </a:p>
          <a:p>
            <a:endParaRPr lang="en-GB" sz="2000" dirty="0" smtClean="0">
              <a:cs typeface="Gill Sans"/>
            </a:endParaRPr>
          </a:p>
          <a:p>
            <a:r>
              <a:rPr lang="en-GB" sz="2000" dirty="0" smtClean="0">
                <a:cs typeface="Gill Sans"/>
              </a:rPr>
              <a:t>ROOT </a:t>
            </a:r>
            <a:r>
              <a:rPr lang="en-GB" sz="2000" dirty="0">
                <a:cs typeface="Gill Sans"/>
              </a:rPr>
              <a:t>provides also </a:t>
            </a:r>
            <a:r>
              <a:rPr lang="en-GB" sz="2000" dirty="0">
                <a:solidFill>
                  <a:srgbClr val="4F81BD"/>
                </a:solidFill>
                <a:cs typeface="Gill Sans"/>
              </a:rPr>
              <a:t>Python bindings</a:t>
            </a:r>
            <a:r>
              <a:rPr lang="en-GB" sz="2000" dirty="0" smtClean="0">
                <a:cs typeface="Gill Sans"/>
              </a:rPr>
              <a:t>:</a:t>
            </a:r>
            <a:endParaRPr lang="en-GB" sz="2000" dirty="0">
              <a:cs typeface="Gill Sans"/>
            </a:endParaRPr>
          </a:p>
          <a:p>
            <a:pPr marL="285750" indent="-285750">
              <a:buFont typeface="Arial"/>
              <a:buChar char="•"/>
            </a:pPr>
            <a:r>
              <a:rPr lang="en-GB" sz="2000" dirty="0">
                <a:cs typeface="Gill Sans"/>
              </a:rPr>
              <a:t>Can use Python interpreter directly after a simple </a:t>
            </a:r>
            <a:r>
              <a:rPr lang="en-GB" sz="2000" i="1" dirty="0">
                <a:cs typeface="Gill Sans"/>
              </a:rPr>
              <a:t>import </a:t>
            </a:r>
            <a:r>
              <a:rPr lang="en-GB" sz="2000" i="1" dirty="0" smtClean="0">
                <a:cs typeface="Gill Sans"/>
              </a:rPr>
              <a:t>ROOT</a:t>
            </a:r>
            <a:endParaRPr lang="en-GB" sz="2000" dirty="0" smtClean="0">
              <a:cs typeface="Gill Sans"/>
            </a:endParaRPr>
          </a:p>
          <a:p>
            <a:pPr marL="285750" indent="-285750">
              <a:buFont typeface="Arial"/>
              <a:buChar char="•"/>
            </a:pPr>
            <a:r>
              <a:rPr lang="en-GB" sz="2000" dirty="0" smtClean="0">
                <a:cs typeface="Gill Sans"/>
              </a:rPr>
              <a:t>Possible to “mix” the two languages (see more in the following slides)</a:t>
            </a:r>
            <a:endParaRPr lang="en-GB" sz="2000" dirty="0">
              <a:cs typeface="Gill Sans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134" y="2107420"/>
            <a:ext cx="2312300" cy="1440998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ROOT Summer Student Tutorial 2017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66034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77749" cy="781051"/>
          </a:xfrm>
        </p:spPr>
        <p:txBody>
          <a:bodyPr>
            <a:noAutofit/>
          </a:bodyPr>
          <a:lstStyle/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Persistency (I/O)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53943" y="896459"/>
            <a:ext cx="8890234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rgbClr val="4F81BD"/>
                </a:solidFill>
                <a:cs typeface="Gill Sans"/>
              </a:rPr>
              <a:t>ROOT offers the possibility to write C++ objects </a:t>
            </a:r>
            <a:r>
              <a:rPr lang="en-GB" sz="2000" dirty="0" smtClean="0">
                <a:solidFill>
                  <a:srgbClr val="4F81BD"/>
                </a:solidFill>
                <a:cs typeface="Gill Sans"/>
              </a:rPr>
              <a:t>into files</a:t>
            </a:r>
          </a:p>
          <a:p>
            <a:pPr marL="285750" indent="-285750">
              <a:buFont typeface="Arial"/>
              <a:buChar char="•"/>
            </a:pPr>
            <a:r>
              <a:rPr lang="en-GB" sz="2000" dirty="0" smtClean="0">
                <a:cs typeface="Gill Sans"/>
              </a:rPr>
              <a:t>This is </a:t>
            </a:r>
            <a:r>
              <a:rPr lang="en-GB" sz="2000" dirty="0">
                <a:cs typeface="Gill Sans"/>
              </a:rPr>
              <a:t>impossible </a:t>
            </a:r>
            <a:r>
              <a:rPr lang="en-GB" sz="2000" dirty="0" smtClean="0">
                <a:cs typeface="Gill Sans"/>
              </a:rPr>
              <a:t>with C</a:t>
            </a:r>
            <a:r>
              <a:rPr lang="en-GB" sz="2000" dirty="0">
                <a:cs typeface="Gill Sans"/>
              </a:rPr>
              <a:t>+</a:t>
            </a:r>
            <a:r>
              <a:rPr lang="en-GB" sz="2000" dirty="0" smtClean="0">
                <a:cs typeface="Gill Sans"/>
              </a:rPr>
              <a:t>+ alone.</a:t>
            </a:r>
          </a:p>
          <a:p>
            <a:pPr marL="285750" indent="-285750">
              <a:buFont typeface="Arial"/>
              <a:buChar char="•"/>
            </a:pPr>
            <a:r>
              <a:rPr lang="en-GB" sz="2000" dirty="0" smtClean="0">
                <a:cs typeface="Gill Sans"/>
              </a:rPr>
              <a:t>Used </a:t>
            </a:r>
            <a:r>
              <a:rPr lang="en-GB" sz="2000" dirty="0">
                <a:cs typeface="Gill Sans"/>
              </a:rPr>
              <a:t>the LHC detectors to write </a:t>
            </a:r>
            <a:r>
              <a:rPr lang="en-GB" sz="2000" dirty="0" smtClean="0">
                <a:cs typeface="Gill Sans"/>
              </a:rPr>
              <a:t>several petabytes per year.</a:t>
            </a:r>
          </a:p>
          <a:p>
            <a:endParaRPr lang="en-GB" sz="2000" dirty="0">
              <a:cs typeface="Gill Sans"/>
            </a:endParaRPr>
          </a:p>
          <a:p>
            <a:r>
              <a:rPr lang="en-GB" sz="2000" dirty="0">
                <a:cs typeface="Gill Sans"/>
              </a:rPr>
              <a:t>Achieved with serialization of the </a:t>
            </a:r>
            <a:r>
              <a:rPr lang="en-GB" sz="2000" dirty="0" smtClean="0">
                <a:cs typeface="Gill Sans"/>
              </a:rPr>
              <a:t>objects </a:t>
            </a:r>
            <a:r>
              <a:rPr lang="en-GB" sz="2000" dirty="0">
                <a:cs typeface="Gill Sans"/>
              </a:rPr>
              <a:t>using the </a:t>
            </a:r>
            <a:r>
              <a:rPr lang="en-GB" sz="2000" dirty="0" smtClean="0">
                <a:cs typeface="Gill Sans"/>
              </a:rPr>
              <a:t>reflection capabilities, ultimately provided by the interpreter</a:t>
            </a:r>
            <a:endParaRPr lang="en-GB" sz="2000" dirty="0">
              <a:cs typeface="Gill Sans"/>
            </a:endParaRPr>
          </a:p>
          <a:p>
            <a:pPr marL="285750" indent="-285750">
              <a:buFont typeface="Arial"/>
              <a:buChar char="•"/>
            </a:pPr>
            <a:r>
              <a:rPr lang="en-GB" sz="2000" dirty="0" smtClean="0">
                <a:cs typeface="Gill Sans"/>
              </a:rPr>
              <a:t>Raw and column-wise streaming</a:t>
            </a:r>
            <a:endParaRPr lang="en-GB" sz="2000" dirty="0">
              <a:cs typeface="Gill Sans"/>
            </a:endParaRPr>
          </a:p>
          <a:p>
            <a:endParaRPr lang="en-GB" sz="2000" dirty="0" smtClean="0">
              <a:cs typeface="Gill Sans"/>
            </a:endParaRPr>
          </a:p>
          <a:p>
            <a:r>
              <a:rPr lang="en-GB" sz="2000" dirty="0" smtClean="0">
                <a:cs typeface="Gill Sans"/>
              </a:rPr>
              <a:t>As simple as this for ROOT objects: one </a:t>
            </a:r>
            <a:r>
              <a:rPr lang="en-GB" sz="2000" dirty="0">
                <a:cs typeface="Gill Sans"/>
              </a:rPr>
              <a:t>method </a:t>
            </a:r>
            <a:r>
              <a:rPr lang="en-GB" sz="2000" dirty="0" smtClean="0">
                <a:cs typeface="Gill Sans"/>
              </a:rPr>
              <a:t>- </a:t>
            </a:r>
            <a:r>
              <a:rPr lang="en-GB" sz="2000" i="1" dirty="0" err="1" smtClean="0">
                <a:cs typeface="Gill Sans"/>
              </a:rPr>
              <a:t>TObject</a:t>
            </a:r>
            <a:r>
              <a:rPr lang="en-GB" sz="2000" i="1" dirty="0">
                <a:cs typeface="Gill Sans"/>
              </a:rPr>
              <a:t>::Write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3317870" y="3948960"/>
            <a:ext cx="2578553" cy="817765"/>
          </a:xfrm>
          <a:prstGeom prst="roundRect">
            <a:avLst/>
          </a:prstGeom>
          <a:noFill/>
          <a:ln w="19050" cmpd="sng"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accent2"/>
                </a:solidFill>
              </a:rPr>
              <a:t>Cornerstone for storage of experimental data</a:t>
            </a:r>
            <a:endParaRPr lang="en-GB" dirty="0">
              <a:solidFill>
                <a:schemeClr val="accent2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ROOT Summer Student Tutorial 2017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69894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584200" y="1392367"/>
            <a:ext cx="7239001" cy="3545603"/>
            <a:chOff x="584200" y="1595567"/>
            <a:chExt cx="7239001" cy="3545603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58003" y="1595567"/>
              <a:ext cx="6265198" cy="3545603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584200" y="4229099"/>
              <a:ext cx="1562100" cy="9120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n>
                  <a:solidFill>
                    <a:schemeClr val="bg1"/>
                  </a:solidFill>
                </a:ln>
                <a:solidFill>
                  <a:srgbClr val="FFFFFF"/>
                </a:solidFill>
                <a:effectLst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77749" cy="781051"/>
          </a:xfrm>
        </p:spPr>
        <p:txBody>
          <a:bodyPr>
            <a:noAutofit/>
          </a:bodyPr>
          <a:lstStyle/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ROOT Math/Stats Libraries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847636"/>
            <a:ext cx="9144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cs typeface="Gill Sans"/>
              </a:rPr>
              <a:t>ROOT provides a reach set of mathematical libraries and tools needed </a:t>
            </a:r>
            <a:r>
              <a:rPr lang="en-GB" sz="2000" dirty="0" smtClean="0">
                <a:cs typeface="Gill Sans"/>
              </a:rPr>
              <a:t>for sophisticated statistical </a:t>
            </a:r>
            <a:r>
              <a:rPr lang="en-GB" sz="2000" dirty="0">
                <a:cs typeface="Gill Sans"/>
              </a:rPr>
              <a:t>data </a:t>
            </a:r>
            <a:r>
              <a:rPr lang="en-GB" sz="2000" dirty="0" smtClean="0">
                <a:cs typeface="Gill Sans"/>
              </a:rPr>
              <a:t>analysis</a:t>
            </a:r>
            <a:endParaRPr lang="en-GB" sz="2000" dirty="0">
              <a:cs typeface="Gill San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ROOT Summer Student Tutorial 2017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47974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77749" cy="781051"/>
          </a:xfrm>
        </p:spPr>
        <p:txBody>
          <a:bodyPr>
            <a:noAutofit/>
          </a:bodyPr>
          <a:lstStyle/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Graphics In ROOT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5400" y="809536"/>
            <a:ext cx="55499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 smtClean="0">
                <a:cs typeface="Gill Sans"/>
              </a:rPr>
              <a:t>Many formats for data analysis, and not only, plots</a:t>
            </a:r>
            <a:endParaRPr lang="en-GB" sz="2000" dirty="0">
              <a:cs typeface="Gill San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" b="4806"/>
          <a:stretch/>
        </p:blipFill>
        <p:spPr>
          <a:xfrm>
            <a:off x="1054100" y="1205481"/>
            <a:ext cx="7188200" cy="3772919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ROOT Summer Student Tutorial 2017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51363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77749" cy="781051"/>
          </a:xfrm>
        </p:spPr>
        <p:txBody>
          <a:bodyPr>
            <a:noAutofit/>
          </a:bodyPr>
          <a:lstStyle/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2D and 3D Graphics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3849033"/>
            <a:ext cx="478790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000" dirty="0">
              <a:cs typeface="Gill Sans"/>
            </a:endParaRPr>
          </a:p>
          <a:p>
            <a:r>
              <a:rPr lang="en-US" sz="2000" dirty="0">
                <a:cs typeface="Gill Sans"/>
              </a:rPr>
              <a:t>Can save graphics in </a:t>
            </a:r>
            <a:r>
              <a:rPr lang="en-US" sz="2000" dirty="0" smtClean="0">
                <a:cs typeface="Gill Sans"/>
              </a:rPr>
              <a:t>many </a:t>
            </a:r>
            <a:r>
              <a:rPr lang="en-US" sz="2000" dirty="0">
                <a:cs typeface="Gill Sans"/>
              </a:rPr>
              <a:t>formats: </a:t>
            </a:r>
            <a:r>
              <a:rPr lang="en-US" sz="2000" i="1" dirty="0" err="1" smtClean="0">
                <a:cs typeface="Gill Sans"/>
              </a:rPr>
              <a:t>ps</a:t>
            </a:r>
            <a:r>
              <a:rPr lang="en-US" sz="2000" i="1" dirty="0" smtClean="0">
                <a:cs typeface="Gill Sans"/>
              </a:rPr>
              <a:t>, pdf, </a:t>
            </a:r>
            <a:r>
              <a:rPr lang="en-US" sz="2000" i="1" dirty="0" err="1" smtClean="0">
                <a:cs typeface="Gill Sans"/>
              </a:rPr>
              <a:t>svg</a:t>
            </a:r>
            <a:r>
              <a:rPr lang="en-US" sz="2000" i="1" dirty="0" smtClean="0">
                <a:cs typeface="Gill Sans"/>
              </a:rPr>
              <a:t>, jpeg, </a:t>
            </a:r>
            <a:r>
              <a:rPr lang="en-US" sz="2000" i="1" dirty="0" err="1" smtClean="0">
                <a:cs typeface="Gill Sans"/>
              </a:rPr>
              <a:t>LaTex</a:t>
            </a:r>
            <a:r>
              <a:rPr lang="en-US" sz="2000" i="1" dirty="0" smtClean="0">
                <a:cs typeface="Gill Sans"/>
              </a:rPr>
              <a:t>, </a:t>
            </a:r>
            <a:r>
              <a:rPr lang="en-US" sz="2000" i="1" dirty="0" err="1" smtClean="0">
                <a:cs typeface="Gill Sans"/>
              </a:rPr>
              <a:t>png</a:t>
            </a:r>
            <a:r>
              <a:rPr lang="en-US" sz="2000" i="1" dirty="0" smtClean="0">
                <a:cs typeface="Gill Sans"/>
              </a:rPr>
              <a:t>, c, root </a:t>
            </a:r>
            <a:r>
              <a:rPr lang="is-IS" sz="2000" i="1" dirty="0" smtClean="0">
                <a:cs typeface="Gill Sans"/>
              </a:rPr>
              <a:t>…</a:t>
            </a:r>
            <a:endParaRPr lang="en-US" sz="2000" i="1" dirty="0">
              <a:cs typeface="Gill San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3301" y="978050"/>
            <a:ext cx="3962400" cy="38225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ROOT Summer Student Tutorial 2017</a:t>
            </a:r>
            <a:endParaRPr lang="en-GB" dirty="0"/>
          </a:p>
        </p:txBody>
      </p:sp>
      <p:pic>
        <p:nvPicPr>
          <p:cNvPr id="7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" y="1008977"/>
            <a:ext cx="4648200" cy="2967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619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77749" cy="781051"/>
          </a:xfrm>
        </p:spPr>
        <p:txBody>
          <a:bodyPr>
            <a:noAutofit/>
          </a:bodyPr>
          <a:lstStyle/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Parallelism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33400" y="4771262"/>
            <a:ext cx="5956300" cy="27707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bg1"/>
                </a:solidFill>
              </a:ln>
              <a:solidFill>
                <a:srgbClr val="FFFFFF"/>
              </a:solidFill>
              <a:effectLst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581900" y="4790394"/>
            <a:ext cx="1104900" cy="18290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bg1"/>
                </a:solidFill>
              </a:ln>
              <a:solidFill>
                <a:srgbClr val="FFFFFF"/>
              </a:solidFill>
              <a:effectLst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20700" y="1023253"/>
            <a:ext cx="785495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GB" sz="2000" dirty="0" smtClean="0">
                <a:cs typeface="Gill Sans"/>
              </a:rPr>
              <a:t>Hot topic: many </a:t>
            </a:r>
            <a:r>
              <a:rPr lang="en-GB" sz="2000" dirty="0" err="1" smtClean="0">
                <a:cs typeface="Gill Sans"/>
              </a:rPr>
              <a:t>ongoing</a:t>
            </a:r>
            <a:r>
              <a:rPr lang="en-GB" sz="2000" dirty="0" smtClean="0">
                <a:cs typeface="Gill Sans"/>
              </a:rPr>
              <a:t> efforts to provide means for parallelisation in ROOT</a:t>
            </a:r>
          </a:p>
          <a:p>
            <a:pPr marL="285750" indent="-285750">
              <a:buFont typeface="Arial"/>
              <a:buChar char="•"/>
            </a:pPr>
            <a:r>
              <a:rPr lang="en-GB" sz="2000" dirty="0" smtClean="0">
                <a:cs typeface="Gill Sans"/>
              </a:rPr>
              <a:t>Explicit </a:t>
            </a:r>
            <a:r>
              <a:rPr lang="en-GB" sz="2000" dirty="0" err="1" smtClean="0">
                <a:cs typeface="Gill Sans"/>
              </a:rPr>
              <a:t>paralellism</a:t>
            </a:r>
            <a:endParaRPr lang="en-GB" sz="2000" dirty="0" smtClean="0">
              <a:cs typeface="Gill Sans"/>
            </a:endParaRPr>
          </a:p>
          <a:p>
            <a:pPr marL="742950" lvl="1" indent="-285750">
              <a:buFont typeface="Arial"/>
              <a:buChar char="•"/>
            </a:pPr>
            <a:r>
              <a:rPr lang="en-GB" sz="2000" dirty="0" err="1" smtClean="0">
                <a:cs typeface="Gill Sans"/>
              </a:rPr>
              <a:t>TThreadExecutor</a:t>
            </a:r>
            <a:r>
              <a:rPr lang="en-GB" sz="2000" dirty="0" smtClean="0">
                <a:cs typeface="Gill Sans"/>
              </a:rPr>
              <a:t> and </a:t>
            </a:r>
            <a:r>
              <a:rPr lang="en-GB" sz="2000" dirty="0" err="1" smtClean="0">
                <a:cs typeface="Gill Sans"/>
              </a:rPr>
              <a:t>TProcessExecutor</a:t>
            </a:r>
            <a:endParaRPr lang="en-GB" sz="2000" dirty="0" smtClean="0">
              <a:cs typeface="Gill Sans"/>
            </a:endParaRPr>
          </a:p>
          <a:p>
            <a:pPr marL="742950" lvl="1" indent="-285750">
              <a:buFont typeface="Arial"/>
              <a:buChar char="•"/>
            </a:pPr>
            <a:r>
              <a:rPr lang="en-GB" sz="2000" dirty="0" smtClean="0">
                <a:cs typeface="Gill Sans"/>
              </a:rPr>
              <a:t>Protection of resources</a:t>
            </a:r>
          </a:p>
          <a:p>
            <a:pPr marL="285750" indent="-285750">
              <a:buFont typeface="Arial"/>
              <a:buChar char="•"/>
            </a:pPr>
            <a:r>
              <a:rPr lang="en-GB" sz="2000" dirty="0" smtClean="0">
                <a:cs typeface="Gill Sans"/>
              </a:rPr>
              <a:t>Implicit parallelism</a:t>
            </a:r>
          </a:p>
          <a:p>
            <a:pPr marL="742950" lvl="1" indent="-285750">
              <a:buFont typeface="Arial"/>
              <a:buChar char="•"/>
            </a:pPr>
            <a:r>
              <a:rPr lang="en-GB" sz="2000" b="1" dirty="0" err="1" smtClean="0">
                <a:cs typeface="Gill Sans"/>
              </a:rPr>
              <a:t>TDataFrame</a:t>
            </a:r>
            <a:r>
              <a:rPr lang="en-GB" sz="2000" dirty="0" smtClean="0">
                <a:cs typeface="Gill Sans"/>
              </a:rPr>
              <a:t>: functional chains</a:t>
            </a:r>
          </a:p>
          <a:p>
            <a:pPr marL="742950" lvl="1" indent="-285750">
              <a:buFont typeface="Arial"/>
              <a:buChar char="•"/>
            </a:pPr>
            <a:r>
              <a:rPr lang="en-GB" sz="2000" dirty="0" err="1" smtClean="0">
                <a:cs typeface="Gill Sans"/>
              </a:rPr>
              <a:t>TTreeProcessor</a:t>
            </a:r>
            <a:r>
              <a:rPr lang="en-GB" sz="2000" dirty="0" smtClean="0">
                <a:cs typeface="Gill Sans"/>
              </a:rPr>
              <a:t>: process tree events in parallel</a:t>
            </a:r>
          </a:p>
          <a:p>
            <a:pPr marL="742950" lvl="1" indent="-285750">
              <a:buFont typeface="Arial"/>
              <a:buChar char="•"/>
            </a:pPr>
            <a:r>
              <a:rPr lang="en-GB" sz="2000" dirty="0" err="1" smtClean="0">
                <a:cs typeface="Gill Sans"/>
              </a:rPr>
              <a:t>TTree</a:t>
            </a:r>
            <a:r>
              <a:rPr lang="en-GB" sz="2000" dirty="0" smtClean="0">
                <a:cs typeface="Gill Sans"/>
              </a:rPr>
              <a:t>::</a:t>
            </a:r>
            <a:r>
              <a:rPr lang="en-GB" sz="2000" dirty="0" err="1" smtClean="0">
                <a:cs typeface="Gill Sans"/>
              </a:rPr>
              <a:t>GetEntry</a:t>
            </a:r>
            <a:r>
              <a:rPr lang="en-GB" sz="2000" dirty="0" smtClean="0">
                <a:cs typeface="Gill Sans"/>
              </a:rPr>
              <a:t>: process of tree branches in parallel</a:t>
            </a:r>
            <a:endParaRPr lang="en-GB" sz="2000" dirty="0">
              <a:cs typeface="Gill San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ROOT Summer Student Tutorial 2017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25057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77749" cy="781051"/>
          </a:xfrm>
        </p:spPr>
        <p:txBody>
          <a:bodyPr>
            <a:noAutofit/>
          </a:bodyPr>
          <a:lstStyle/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Other ROOT Features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33400" y="4771262"/>
            <a:ext cx="5956300" cy="27707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bg1"/>
                </a:solidFill>
              </a:ln>
              <a:solidFill>
                <a:srgbClr val="FFFFFF"/>
              </a:solidFill>
              <a:effectLst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581900" y="4790394"/>
            <a:ext cx="1104900" cy="18290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bg1"/>
                </a:solidFill>
              </a:ln>
              <a:solidFill>
                <a:srgbClr val="FFFFFF"/>
              </a:solidFill>
              <a:effectLst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20700" y="2559953"/>
            <a:ext cx="549910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cs typeface="Gill Sans"/>
              </a:rPr>
              <a:t>Geometry </a:t>
            </a:r>
            <a:r>
              <a:rPr lang="en-GB" sz="2000" dirty="0" smtClean="0">
                <a:cs typeface="Gill Sans"/>
              </a:rPr>
              <a:t>Toolkit</a:t>
            </a:r>
            <a:endParaRPr lang="en-GB" sz="2000" dirty="0">
              <a:cs typeface="Gill Sans"/>
            </a:endParaRPr>
          </a:p>
          <a:p>
            <a:pPr marL="285750" indent="-285750">
              <a:buFont typeface="Arial"/>
              <a:buChar char="•"/>
            </a:pPr>
            <a:r>
              <a:rPr lang="en-GB" sz="2000" dirty="0">
                <a:cs typeface="Gill Sans"/>
              </a:rPr>
              <a:t>Represent geometries as complex as LHC </a:t>
            </a:r>
            <a:r>
              <a:rPr lang="en-GB" sz="2000" dirty="0" smtClean="0">
                <a:cs typeface="Gill Sans"/>
              </a:rPr>
              <a:t>detectors</a:t>
            </a:r>
            <a:endParaRPr lang="en-GB" sz="2000" dirty="0">
              <a:cs typeface="Gill Sans"/>
            </a:endParaRPr>
          </a:p>
          <a:p>
            <a:r>
              <a:rPr lang="en-GB" sz="2000" dirty="0">
                <a:cs typeface="Gill Sans"/>
              </a:rPr>
              <a:t>Event Display (EVE</a:t>
            </a:r>
            <a:r>
              <a:rPr lang="en-GB" sz="2000" dirty="0" smtClean="0">
                <a:cs typeface="Gill Sans"/>
              </a:rPr>
              <a:t>)</a:t>
            </a:r>
            <a:endParaRPr lang="en-GB" sz="2000" dirty="0">
              <a:cs typeface="Gill Sans"/>
            </a:endParaRPr>
          </a:p>
          <a:p>
            <a:pPr marL="285750" indent="-285750">
              <a:buFont typeface="Arial"/>
              <a:buChar char="•"/>
            </a:pPr>
            <a:r>
              <a:rPr lang="en-GB" sz="2000" dirty="0">
                <a:cs typeface="Gill Sans"/>
              </a:rPr>
              <a:t>Visualise particles collisions within </a:t>
            </a:r>
            <a:r>
              <a:rPr lang="en-GB" sz="2000" dirty="0" smtClean="0">
                <a:cs typeface="Gill Sans"/>
              </a:rPr>
              <a:t>detectors</a:t>
            </a:r>
            <a:endParaRPr lang="en-GB" sz="2000" dirty="0">
              <a:cs typeface="Gill Sans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09116" y="2464979"/>
            <a:ext cx="2329328" cy="2169307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703" b="97297" l="364" r="98182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956716" y="1101773"/>
            <a:ext cx="2532984" cy="13632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ROOT Summer Student Tutorial 2017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53284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62000"/>
            <a:ext cx="9144000" cy="4067175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GB" sz="2400" b="1" dirty="0">
                <a:latin typeface="+mn-lt"/>
              </a:rPr>
              <a:t>Data analysis with ROOT “as a service”</a:t>
            </a:r>
          </a:p>
          <a:p>
            <a:pPr marL="0" indent="0">
              <a:lnSpc>
                <a:spcPct val="110000"/>
              </a:lnSpc>
              <a:buNone/>
            </a:pPr>
            <a:endParaRPr lang="en-GB" sz="600" dirty="0">
              <a:latin typeface="+mn-lt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GB" sz="2100" i="1" dirty="0">
                <a:latin typeface="+mn-lt"/>
              </a:rPr>
              <a:t>Interface: </a:t>
            </a:r>
            <a:r>
              <a:rPr lang="en-GB" sz="2100" dirty="0" err="1">
                <a:latin typeface="+mn-lt"/>
              </a:rPr>
              <a:t>Jupyter</a:t>
            </a:r>
            <a:r>
              <a:rPr lang="en-GB" sz="2100" dirty="0">
                <a:latin typeface="+mn-lt"/>
              </a:rPr>
              <a:t> </a:t>
            </a:r>
            <a:r>
              <a:rPr lang="en-GB" sz="2100" dirty="0">
                <a:solidFill>
                  <a:schemeClr val="tx2"/>
                </a:solidFill>
                <a:latin typeface="+mn-lt"/>
              </a:rPr>
              <a:t>Notebooks</a:t>
            </a:r>
          </a:p>
          <a:p>
            <a:pPr marL="0" indent="0">
              <a:lnSpc>
                <a:spcPct val="110000"/>
              </a:lnSpc>
              <a:buNone/>
            </a:pPr>
            <a:endParaRPr lang="en-GB" sz="675" dirty="0">
              <a:solidFill>
                <a:schemeClr val="tx2"/>
              </a:solidFill>
              <a:latin typeface="+mn-lt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GB" sz="2100" i="1" dirty="0">
                <a:latin typeface="+mn-lt"/>
              </a:rPr>
              <a:t>Goals:</a:t>
            </a:r>
          </a:p>
          <a:p>
            <a:pPr>
              <a:lnSpc>
                <a:spcPct val="110000"/>
              </a:lnSpc>
            </a:pPr>
            <a:r>
              <a:rPr lang="en-GB" sz="2100" dirty="0">
                <a:latin typeface="+mn-lt"/>
              </a:rPr>
              <a:t>Use </a:t>
            </a:r>
            <a:r>
              <a:rPr lang="en-GB" sz="2100" dirty="0">
                <a:solidFill>
                  <a:srgbClr val="318FC5"/>
                </a:solidFill>
                <a:latin typeface="+mn-lt"/>
              </a:rPr>
              <a:t>ROOT only with a web browser</a:t>
            </a:r>
          </a:p>
          <a:p>
            <a:pPr lvl="1">
              <a:lnSpc>
                <a:spcPct val="110000"/>
              </a:lnSpc>
            </a:pPr>
            <a:r>
              <a:rPr lang="en-GB" sz="1800" dirty="0">
                <a:latin typeface="+mn-lt"/>
              </a:rPr>
              <a:t>Platform independent ROOT-based data analysis</a:t>
            </a:r>
          </a:p>
          <a:p>
            <a:pPr lvl="1">
              <a:lnSpc>
                <a:spcPct val="110000"/>
              </a:lnSpc>
            </a:pPr>
            <a:r>
              <a:rPr lang="en-GB" sz="1800" dirty="0">
                <a:latin typeface="+mn-lt"/>
              </a:rPr>
              <a:t>Calculations, input and results “in the </a:t>
            </a:r>
            <a:r>
              <a:rPr lang="en-GB" sz="1800" dirty="0">
                <a:solidFill>
                  <a:schemeClr val="tx2"/>
                </a:solidFill>
                <a:latin typeface="+mn-lt"/>
              </a:rPr>
              <a:t>Cloud</a:t>
            </a:r>
            <a:r>
              <a:rPr lang="en-GB" sz="1800" dirty="0">
                <a:latin typeface="+mn-lt"/>
              </a:rPr>
              <a:t>”</a:t>
            </a:r>
          </a:p>
          <a:p>
            <a:pPr>
              <a:lnSpc>
                <a:spcPct val="110000"/>
              </a:lnSpc>
            </a:pPr>
            <a:r>
              <a:rPr lang="en-GB" sz="2100" dirty="0">
                <a:latin typeface="+mn-lt"/>
              </a:rPr>
              <a:t>Allow </a:t>
            </a:r>
            <a:r>
              <a:rPr lang="en-GB" sz="2100" dirty="0">
                <a:solidFill>
                  <a:schemeClr val="accent4"/>
                </a:solidFill>
                <a:latin typeface="+mn-lt"/>
              </a:rPr>
              <a:t>easy sharing</a:t>
            </a:r>
            <a:r>
              <a:rPr lang="en-GB" sz="2100" dirty="0">
                <a:latin typeface="+mn-lt"/>
              </a:rPr>
              <a:t> of scientific results</a:t>
            </a:r>
            <a:r>
              <a:rPr lang="en-GB" sz="2100" dirty="0">
                <a:solidFill>
                  <a:schemeClr val="accent4"/>
                </a:solidFill>
                <a:latin typeface="+mn-lt"/>
              </a:rPr>
              <a:t>:</a:t>
            </a:r>
            <a:r>
              <a:rPr lang="en-GB" sz="2100" dirty="0">
                <a:latin typeface="+mn-lt"/>
              </a:rPr>
              <a:t> plots, data, code</a:t>
            </a:r>
          </a:p>
          <a:p>
            <a:pPr lvl="1">
              <a:lnSpc>
                <a:spcPct val="110000"/>
              </a:lnSpc>
            </a:pPr>
            <a:r>
              <a:rPr lang="en-GB" sz="1800" dirty="0">
                <a:latin typeface="+mn-lt"/>
              </a:rPr>
              <a:t>Through your </a:t>
            </a:r>
            <a:r>
              <a:rPr lang="en-GB" sz="1650" dirty="0" err="1">
                <a:solidFill>
                  <a:srgbClr val="318FC5"/>
                </a:solidFill>
                <a:latin typeface="+mn-lt"/>
              </a:rPr>
              <a:t>CERNBox</a:t>
            </a:r>
            <a:endParaRPr lang="en-GB" sz="1650" dirty="0">
              <a:solidFill>
                <a:srgbClr val="318FC5"/>
              </a:solidFill>
              <a:latin typeface="+mn-lt"/>
            </a:endParaRPr>
          </a:p>
          <a:p>
            <a:pPr>
              <a:lnSpc>
                <a:spcPct val="110000"/>
              </a:lnSpc>
            </a:pPr>
            <a:r>
              <a:rPr lang="en-GB" sz="2100" dirty="0">
                <a:solidFill>
                  <a:srgbClr val="70A525"/>
                </a:solidFill>
                <a:latin typeface="+mn-lt"/>
              </a:rPr>
              <a:t>Simplify teaching </a:t>
            </a:r>
            <a:r>
              <a:rPr lang="en-GB" sz="2100" dirty="0">
                <a:latin typeface="+mn-lt"/>
              </a:rPr>
              <a:t>of data processing and programming</a:t>
            </a:r>
          </a:p>
          <a:p>
            <a:pPr marL="0" indent="0" algn="ctr">
              <a:lnSpc>
                <a:spcPct val="110000"/>
              </a:lnSpc>
              <a:spcBef>
                <a:spcPts val="750"/>
              </a:spcBef>
              <a:buNone/>
            </a:pPr>
            <a:r>
              <a:rPr lang="en-GB" sz="2100" dirty="0" smtClean="0">
                <a:latin typeface="+mn-lt"/>
                <a:hlinkClick r:id="rId3"/>
              </a:rPr>
              <a:t>http</a:t>
            </a:r>
            <a:r>
              <a:rPr lang="en-GB" sz="2100" dirty="0">
                <a:latin typeface="+mn-lt"/>
                <a:hlinkClick r:id="rId3"/>
              </a:rPr>
              <a:t>://swan.web.cern.ch</a:t>
            </a:r>
            <a:endParaRPr lang="en-GB" sz="2100" dirty="0">
              <a:latin typeface="+mn-lt"/>
            </a:endParaRPr>
          </a:p>
          <a:p>
            <a:pPr marL="0" indent="0">
              <a:lnSpc>
                <a:spcPct val="110000"/>
              </a:lnSpc>
              <a:buNone/>
            </a:pPr>
            <a:endParaRPr lang="en-GB" sz="2100" dirty="0">
              <a:latin typeface="+mn-l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6057900" y="4900613"/>
            <a:ext cx="1600200" cy="273844"/>
          </a:xfrm>
          <a:prstGeom prst="rect">
            <a:avLst/>
          </a:prstGeom>
        </p:spPr>
        <p:txBody>
          <a:bodyPr/>
          <a:lstStyle/>
          <a:p>
            <a:fld id="{F3D1833E-AF55-DE45-AC3A-3CA123C100C8}" type="slidenum">
              <a:rPr lang="en-GB" smtClean="0"/>
              <a:t>18</a:t>
            </a:fld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9537" y="1375081"/>
            <a:ext cx="978872" cy="97887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75533" y="2663442"/>
            <a:ext cx="1217297" cy="571077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9" name="Picture 13"/>
          <p:cNvPicPr>
            <a:picLocks noChangeAspect="1"/>
          </p:cNvPicPr>
          <p:nvPr/>
        </p:nvPicPr>
        <p:blipFill rotWithShape="1">
          <a:blip r:embed="rId6"/>
          <a:srcRect r="67526"/>
          <a:stretch/>
        </p:blipFill>
        <p:spPr>
          <a:xfrm>
            <a:off x="3032478" y="3622767"/>
            <a:ext cx="394837" cy="379304"/>
          </a:xfrm>
          <a:prstGeom prst="rect">
            <a:avLst/>
          </a:prstGeom>
          <a:ln>
            <a:noFill/>
          </a:ln>
          <a:effectLst/>
        </p:spPr>
      </p:pic>
      <p:sp>
        <p:nvSpPr>
          <p:cNvPr id="11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881563"/>
            <a:ext cx="2895600" cy="273844"/>
          </a:xfrm>
        </p:spPr>
        <p:txBody>
          <a:bodyPr/>
          <a:lstStyle/>
          <a:p>
            <a:r>
              <a:rPr lang="en-US" dirty="0" smtClean="0"/>
              <a:t>ROOT Summer Student Tutorial 2017</a:t>
            </a:r>
            <a:endParaRPr lang="en-GB" dirty="0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77749" cy="781051"/>
          </a:xfrm>
        </p:spPr>
        <p:txBody>
          <a:bodyPr>
            <a:noAutofit/>
          </a:bodyPr>
          <a:lstStyle/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The SWAN Service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pic>
        <p:nvPicPr>
          <p:cNvPr id="8" name="7 Imagen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1536" y="883260"/>
            <a:ext cx="1729358" cy="149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826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0315" y="1045470"/>
            <a:ext cx="3321887" cy="361241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TextBox 3"/>
          <p:cNvSpPr txBox="1"/>
          <p:nvPr/>
        </p:nvSpPr>
        <p:spPr>
          <a:xfrm>
            <a:off x="177800" y="958850"/>
            <a:ext cx="575198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Gill Sans"/>
              </a:rPr>
              <a:t>ROOT web site: </a:t>
            </a:r>
            <a:r>
              <a:rPr lang="en-US" sz="2000" b="1" dirty="0" smtClean="0">
                <a:latin typeface="Gill Sans"/>
              </a:rPr>
              <a:t>the </a:t>
            </a:r>
            <a:r>
              <a:rPr lang="en-US" sz="2000" dirty="0" smtClean="0">
                <a:latin typeface="Gill Sans"/>
              </a:rPr>
              <a:t>source of information and help for ROOT users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Gill Sans"/>
              </a:rPr>
              <a:t>For beginners and experts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Gill Sans"/>
              </a:rPr>
              <a:t>Downloads, installation instructions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Gill Sans"/>
              </a:rPr>
              <a:t>Documentation of all ROOT classes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Gill Sans"/>
              </a:rPr>
              <a:t>Manuals, tutorials, presentations and more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Gill Sans"/>
              </a:rPr>
              <a:t>Forum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Gill Sans"/>
              </a:rPr>
              <a:t>…</a:t>
            </a:r>
          </a:p>
          <a:p>
            <a:endParaRPr lang="en-US" sz="2000" dirty="0" smtClean="0">
              <a:latin typeface="Gill Sans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err="1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www.root.cern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2" name="Oval 1"/>
          <p:cNvSpPr/>
          <p:nvPr/>
        </p:nvSpPr>
        <p:spPr>
          <a:xfrm>
            <a:off x="5600403" y="2629787"/>
            <a:ext cx="1197345" cy="276446"/>
          </a:xfrm>
          <a:prstGeom prst="ellipse">
            <a:avLst/>
          </a:prstGeom>
          <a:noFill/>
          <a:ln w="28575" cmpd="sng">
            <a:solidFill>
              <a:srgbClr val="C0504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ROOT Summer Student Tutorial 2017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78602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77749" cy="781051"/>
          </a:xfrm>
        </p:spPr>
        <p:txBody>
          <a:bodyPr>
            <a:noAutofit/>
          </a:bodyPr>
          <a:lstStyle/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This Course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6999" y="516626"/>
            <a:ext cx="8763157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dirty="0" smtClean="0">
              <a:solidFill>
                <a:schemeClr val="accent1"/>
              </a:solidFill>
            </a:endParaRPr>
          </a:p>
          <a:p>
            <a:r>
              <a:rPr lang="en-US" sz="2000" dirty="0" smtClean="0">
                <a:solidFill>
                  <a:schemeClr val="accent1"/>
                </a:solidFill>
              </a:rPr>
              <a:t>This is an introductory ROOT Workshop.</a:t>
            </a:r>
          </a:p>
          <a:p>
            <a:endParaRPr lang="en-US" sz="2000" dirty="0" smtClean="0">
              <a:solidFill>
                <a:schemeClr val="accent1"/>
              </a:solidFill>
            </a:endParaRPr>
          </a:p>
          <a:p>
            <a:r>
              <a:rPr lang="en-US" sz="2000" b="1" dirty="0" smtClean="0"/>
              <a:t>Objectives: </a:t>
            </a:r>
            <a:endParaRPr lang="en-US" sz="20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Become familiar with the ROOT toolkit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Be able to use the C++ prompt and run ROOT macros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Plot and fit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Perform basic I/O operations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dirty="0" err="1" smtClean="0"/>
              <a:t>Go</a:t>
            </a:r>
            <a:r>
              <a:rPr lang="es-ES" sz="2000" dirty="0" smtClean="0"/>
              <a:t> </a:t>
            </a:r>
            <a:r>
              <a:rPr lang="es-ES" sz="2000" dirty="0" err="1" smtClean="0"/>
              <a:t>parallel</a:t>
            </a:r>
            <a:r>
              <a:rPr lang="es-ES" sz="2000" dirty="0" smtClean="0"/>
              <a:t> </a:t>
            </a:r>
            <a:r>
              <a:rPr lang="es-ES" sz="2000" dirty="0" err="1" smtClean="0"/>
              <a:t>with</a:t>
            </a:r>
            <a:r>
              <a:rPr lang="es-ES" sz="2000" dirty="0" smtClean="0"/>
              <a:t> ROOT</a:t>
            </a:r>
            <a:endParaRPr lang="en-US" sz="2000" dirty="0" smtClean="0"/>
          </a:p>
          <a:p>
            <a:endParaRPr lang="en-US" sz="2000" dirty="0"/>
          </a:p>
          <a:p>
            <a:r>
              <a:rPr lang="en-US" sz="2000" b="1" dirty="0" smtClean="0"/>
              <a:t>Format: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Slides treating the most important concepts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Hands on exercises proposed during the exposition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ROOT Summer Student Tutorial 2017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652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77749" cy="781051"/>
          </a:xfrm>
        </p:spPr>
        <p:txBody>
          <a:bodyPr>
            <a:noAutofit/>
          </a:bodyPr>
          <a:lstStyle/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A Few Q/A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2700" y="812801"/>
            <a:ext cx="9017000" cy="41549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b="1" dirty="0" smtClean="0">
                <a:solidFill>
                  <a:srgbClr val="C0504D"/>
                </a:solidFill>
                <a:cs typeface="Gill Sans"/>
              </a:rPr>
              <a:t>?</a:t>
            </a:r>
            <a:r>
              <a:rPr lang="en-GB" sz="2400" b="1" dirty="0" smtClean="0">
                <a:cs typeface="Gill Sans"/>
              </a:rPr>
              <a:t> </a:t>
            </a:r>
            <a:r>
              <a:rPr lang="en-GB" sz="2400" i="1" dirty="0" smtClean="0">
                <a:cs typeface="Gill Sans"/>
              </a:rPr>
              <a:t>What could be the advantage of learning this </a:t>
            </a:r>
            <a:r>
              <a:rPr lang="en-GB" sz="2400" i="1" dirty="0">
                <a:cs typeface="Gill Sans"/>
              </a:rPr>
              <a:t>s</a:t>
            </a:r>
            <a:r>
              <a:rPr lang="en-GB" sz="2400" i="1" dirty="0" smtClean="0">
                <a:cs typeface="Gill Sans"/>
              </a:rPr>
              <a:t>oftware technology </a:t>
            </a:r>
            <a:r>
              <a:rPr lang="en-GB" sz="2400" dirty="0" smtClean="0">
                <a:cs typeface="Gill Sans"/>
              </a:rPr>
              <a:t>?</a:t>
            </a:r>
          </a:p>
          <a:p>
            <a:r>
              <a:rPr lang="en-GB" sz="2400" b="1" dirty="0" smtClean="0">
                <a:solidFill>
                  <a:srgbClr val="C0504D"/>
                </a:solidFill>
                <a:cs typeface="Gill Sans"/>
              </a:rPr>
              <a:t>! 1. </a:t>
            </a:r>
            <a:r>
              <a:rPr lang="en-GB" sz="2400" dirty="0">
                <a:cs typeface="Gill Sans"/>
              </a:rPr>
              <a:t>Y</a:t>
            </a:r>
            <a:r>
              <a:rPr lang="en-GB" sz="2400" dirty="0" smtClean="0">
                <a:cs typeface="Gill Sans"/>
              </a:rPr>
              <a:t>ou have all the tools to process, store, analyse and visualise data in one single kit.</a:t>
            </a:r>
          </a:p>
          <a:p>
            <a:r>
              <a:rPr lang="en-GB" sz="2400" b="1" dirty="0" smtClean="0">
                <a:solidFill>
                  <a:srgbClr val="C0504D"/>
                </a:solidFill>
                <a:cs typeface="Gill Sans"/>
              </a:rPr>
              <a:t>! 2. </a:t>
            </a:r>
            <a:r>
              <a:rPr lang="en-GB" sz="2400" dirty="0" smtClean="0">
                <a:cs typeface="Gill Sans"/>
              </a:rPr>
              <a:t>You join a huge users</a:t>
            </a:r>
            <a:r>
              <a:rPr lang="en-US" sz="2400" dirty="0" smtClean="0">
                <a:cs typeface="Gill Sans"/>
              </a:rPr>
              <a:t>’ </a:t>
            </a:r>
            <a:r>
              <a:rPr lang="en-GB" sz="2400" dirty="0" smtClean="0">
                <a:cs typeface="Gill Sans"/>
              </a:rPr>
              <a:t>community, and a very supportive team of core developers</a:t>
            </a:r>
          </a:p>
          <a:p>
            <a:endParaRPr lang="en-GB" sz="2400" dirty="0" smtClean="0">
              <a:cs typeface="Gill Sans"/>
            </a:endParaRPr>
          </a:p>
          <a:p>
            <a:r>
              <a:rPr lang="en-GB" sz="2400" b="1" dirty="0" smtClean="0">
                <a:solidFill>
                  <a:srgbClr val="C0504D"/>
                </a:solidFill>
                <a:cs typeface="Gill Sans"/>
              </a:rPr>
              <a:t>?</a:t>
            </a:r>
            <a:r>
              <a:rPr lang="en-GB" sz="2400" b="1" dirty="0" smtClean="0">
                <a:cs typeface="Gill Sans"/>
              </a:rPr>
              <a:t> </a:t>
            </a:r>
            <a:r>
              <a:rPr lang="en-GB" sz="2400" i="1" dirty="0" smtClean="0">
                <a:cs typeface="Gill Sans"/>
              </a:rPr>
              <a:t>Why </a:t>
            </a:r>
            <a:r>
              <a:rPr lang="en-GB" sz="2400" i="1" dirty="0">
                <a:cs typeface="Gill Sans"/>
              </a:rPr>
              <a:t>C++ and not a scripting </a:t>
            </a:r>
            <a:r>
              <a:rPr lang="en-GB" sz="2400" i="1" dirty="0" smtClean="0">
                <a:cs typeface="Gill Sans"/>
              </a:rPr>
              <a:t>language ?</a:t>
            </a:r>
            <a:endParaRPr lang="en-GB" sz="2400" i="1" dirty="0">
              <a:cs typeface="Gill Sans"/>
            </a:endParaRPr>
          </a:p>
          <a:p>
            <a:r>
              <a:rPr lang="en-GB" sz="2400" b="1" dirty="0">
                <a:solidFill>
                  <a:srgbClr val="C0504D"/>
                </a:solidFill>
                <a:cs typeface="Gill Sans"/>
              </a:rPr>
              <a:t>!</a:t>
            </a:r>
            <a:r>
              <a:rPr lang="en-GB" sz="2400" dirty="0" smtClean="0">
                <a:solidFill>
                  <a:srgbClr val="C0504D"/>
                </a:solidFill>
                <a:cs typeface="Gill Sans"/>
              </a:rPr>
              <a:t> </a:t>
            </a:r>
            <a:r>
              <a:rPr lang="en-GB" sz="2400" dirty="0" smtClean="0">
                <a:cs typeface="Gill Sans"/>
              </a:rPr>
              <a:t>Performance. </a:t>
            </a:r>
            <a:r>
              <a:rPr lang="en-GB" sz="2400" dirty="0">
                <a:cs typeface="Gill Sans"/>
              </a:rPr>
              <a:t>Support for </a:t>
            </a:r>
            <a:r>
              <a:rPr lang="en-GB" sz="2400" dirty="0" smtClean="0">
                <a:cs typeface="Gill Sans"/>
              </a:rPr>
              <a:t>languages like Python</a:t>
            </a:r>
            <a:endParaRPr lang="en-GB" sz="2400" dirty="0">
              <a:cs typeface="Gill Sans"/>
            </a:endParaRPr>
          </a:p>
          <a:p>
            <a:endParaRPr lang="en-GB" sz="2400" dirty="0" smtClean="0">
              <a:cs typeface="Gill Sans"/>
            </a:endParaRPr>
          </a:p>
          <a:p>
            <a:r>
              <a:rPr lang="en-GB" sz="2400" b="1" dirty="0" smtClean="0">
                <a:solidFill>
                  <a:srgbClr val="C0504D"/>
                </a:solidFill>
                <a:cs typeface="Gill Sans"/>
              </a:rPr>
              <a:t>?</a:t>
            </a:r>
            <a:r>
              <a:rPr lang="en-GB" sz="2400" dirty="0" smtClean="0">
                <a:cs typeface="Gill Sans"/>
              </a:rPr>
              <a:t> </a:t>
            </a:r>
            <a:r>
              <a:rPr lang="en-GB" sz="2400" i="1" dirty="0" smtClean="0">
                <a:cs typeface="Gill Sans"/>
              </a:rPr>
              <a:t>Why prompt and libraries </a:t>
            </a:r>
            <a:r>
              <a:rPr lang="en-GB" sz="2400" i="1" dirty="0">
                <a:cs typeface="Gill Sans"/>
              </a:rPr>
              <a:t>instead of a </a:t>
            </a:r>
            <a:r>
              <a:rPr lang="en-GB" sz="2400" i="1" dirty="0" smtClean="0">
                <a:cs typeface="Gill Sans"/>
              </a:rPr>
              <a:t>GUI ?</a:t>
            </a:r>
            <a:endParaRPr lang="en-GB" sz="2400" i="1" dirty="0">
              <a:cs typeface="Gill Sans"/>
            </a:endParaRPr>
          </a:p>
          <a:p>
            <a:r>
              <a:rPr lang="en-GB" sz="2400" b="1" dirty="0" smtClean="0">
                <a:solidFill>
                  <a:schemeClr val="accent2"/>
                </a:solidFill>
                <a:cs typeface="Gill Sans"/>
              </a:rPr>
              <a:t>!</a:t>
            </a:r>
            <a:r>
              <a:rPr lang="en-GB" sz="2400" dirty="0" smtClean="0">
                <a:cs typeface="Gill Sans"/>
              </a:rPr>
              <a:t> ROOT </a:t>
            </a:r>
            <a:r>
              <a:rPr lang="en-GB" sz="2400" dirty="0">
                <a:cs typeface="Gill Sans"/>
              </a:rPr>
              <a:t>is a programming framework, not an </a:t>
            </a:r>
            <a:r>
              <a:rPr lang="en-GB" sz="2400" dirty="0" smtClean="0">
                <a:cs typeface="Gill Sans"/>
              </a:rPr>
              <a:t>office </a:t>
            </a:r>
            <a:r>
              <a:rPr lang="en-GB" sz="2400" dirty="0">
                <a:cs typeface="Gill Sans"/>
              </a:rPr>
              <a:t>suite. 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ROOT Summer Student Tutorial 2017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652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C++ From 10.000 Km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pic>
        <p:nvPicPr>
          <p:cNvPr id="1026" name="Picture 2" descr="http://www.questionsonislam.com/sites/default/files/planet-earth.jpg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600" b="98000" l="1800" r="984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61661" y="1154113"/>
            <a:ext cx="3629025" cy="36290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ROOT Summer Student Tutorial 2017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99181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7055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C++ From 10.000 Km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351" y="893244"/>
            <a:ext cx="902335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000" dirty="0" smtClean="0">
                <a:solidFill>
                  <a:schemeClr val="accent1"/>
                </a:solidFill>
              </a:rPr>
              <a:t>Compiled, strongly typed language</a:t>
            </a:r>
            <a:r>
              <a:rPr lang="en-US" sz="2000" dirty="0" smtClean="0"/>
              <a:t>, allows to get the best </a:t>
            </a:r>
            <a:r>
              <a:rPr lang="en-US" sz="2000" dirty="0" smtClean="0">
                <a:solidFill>
                  <a:schemeClr val="accent1"/>
                </a:solidFill>
              </a:rPr>
              <a:t>performances </a:t>
            </a:r>
            <a:r>
              <a:rPr lang="en-US" sz="2000" dirty="0" smtClean="0"/>
              <a:t>from the hardware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accent1"/>
                </a:solidFill>
              </a:rPr>
              <a:t>Allows object orientation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Templates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Explicit memory management (pointers)</a:t>
            </a:r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  <a:p>
            <a:r>
              <a:rPr lang="en-US" sz="2000" dirty="0" smtClean="0"/>
              <a:t>Main </a:t>
            </a:r>
            <a:r>
              <a:rPr lang="en-US" sz="2000" dirty="0"/>
              <a:t>language of </a:t>
            </a:r>
            <a:r>
              <a:rPr lang="en-US" sz="2000" dirty="0" smtClean="0"/>
              <a:t>HEP</a:t>
            </a:r>
            <a:r>
              <a:rPr lang="en-US" sz="2000" dirty="0"/>
              <a:t> </a:t>
            </a:r>
            <a:r>
              <a:rPr lang="en-US" sz="2000" dirty="0" smtClean="0"/>
              <a:t>(together with Python</a:t>
            </a:r>
            <a:r>
              <a:rPr lang="en-US" sz="2000" dirty="0"/>
              <a:t>)</a:t>
            </a:r>
            <a:endParaRPr lang="en-US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In the 90s nearly all legacy FORTRAN HEP code has been migrated to C++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Reduce costs of management of large codebases </a:t>
            </a:r>
            <a:r>
              <a:rPr lang="en-US" sz="2000" dirty="0"/>
              <a:t>(</a:t>
            </a:r>
            <a:r>
              <a:rPr lang="en-US" sz="2000" dirty="0" smtClean="0"/>
              <a:t>millions of lines of code)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Allow groups of hundreds of active developers</a:t>
            </a:r>
          </a:p>
          <a:p>
            <a:endParaRPr lang="en-US" sz="2000" dirty="0"/>
          </a:p>
        </p:txBody>
      </p:sp>
      <p:pic>
        <p:nvPicPr>
          <p:cNvPr id="2050" name="Picture 2" descr="http://www.stroustrup.com/4thEnglish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58791" y="1320012"/>
            <a:ext cx="1496623" cy="18283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ROOT Summer Student Tutorial 2017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26148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Some Useful Terms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3501" y="1160972"/>
            <a:ext cx="9023350" cy="3675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000" dirty="0" smtClean="0"/>
              <a:t>A “class” </a:t>
            </a:r>
            <a:r>
              <a:rPr lang="en-US" sz="2000" dirty="0"/>
              <a:t>is </a:t>
            </a:r>
            <a:r>
              <a:rPr lang="en-US" sz="2000" dirty="0" smtClean="0"/>
              <a:t>an entity which encapsulate “data” and “actions” on it</a:t>
            </a: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000" dirty="0" smtClean="0"/>
              <a:t>The “data” is represented by the </a:t>
            </a:r>
            <a:r>
              <a:rPr lang="en-US" sz="2000" i="1" dirty="0" smtClean="0"/>
              <a:t>data members</a:t>
            </a:r>
            <a:r>
              <a:rPr lang="en-US" sz="2000" dirty="0"/>
              <a:t> </a:t>
            </a:r>
            <a:r>
              <a:rPr lang="en-US" sz="2000" dirty="0" smtClean="0"/>
              <a:t>(“variables of </a:t>
            </a:r>
            <a:r>
              <a:rPr lang="en-US" sz="2000" dirty="0"/>
              <a:t>the class”)</a:t>
            </a:r>
            <a:endParaRPr lang="en-US" sz="2000" i="1" dirty="0" smtClean="0"/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000" dirty="0" smtClean="0"/>
              <a:t>The </a:t>
            </a:r>
            <a:r>
              <a:rPr lang="en-US" sz="2000" dirty="0"/>
              <a:t>“actions” are </a:t>
            </a:r>
            <a:r>
              <a:rPr lang="en-US" sz="2000" dirty="0" smtClean="0"/>
              <a:t>expressed by the </a:t>
            </a:r>
            <a:r>
              <a:rPr lang="en-US" sz="2000" i="1" dirty="0" smtClean="0"/>
              <a:t>class methods </a:t>
            </a:r>
            <a:r>
              <a:rPr lang="en-US" sz="2000" dirty="0" smtClean="0"/>
              <a:t>(“functions of the class”)</a:t>
            </a: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000" dirty="0" smtClean="0"/>
              <a:t>One </a:t>
            </a:r>
            <a:r>
              <a:rPr lang="en-US" sz="2000" i="1" dirty="0" smtClean="0"/>
              <a:t>calls/invokes </a:t>
            </a:r>
            <a:r>
              <a:rPr lang="en-US" sz="2000" dirty="0" smtClean="0"/>
              <a:t>a method which can have zero or more arguments</a:t>
            </a: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000" dirty="0" smtClean="0"/>
              <a:t>An </a:t>
            </a:r>
            <a:r>
              <a:rPr lang="en-US" sz="2000" i="1" dirty="0" smtClean="0"/>
              <a:t>object</a:t>
            </a:r>
            <a:r>
              <a:rPr lang="en-US" sz="2000" dirty="0" smtClean="0"/>
              <a:t> is an instance of a </a:t>
            </a:r>
            <a:r>
              <a:rPr lang="en-US" sz="2000" i="1" dirty="0" smtClean="0"/>
              <a:t>class</a:t>
            </a: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000" dirty="0" smtClean="0"/>
              <a:t>An object is created by a special method, the </a:t>
            </a:r>
            <a:r>
              <a:rPr lang="en-US" sz="2000" i="1" dirty="0" smtClean="0"/>
              <a:t>constructor</a:t>
            </a:r>
            <a:r>
              <a:rPr lang="en-US" sz="2000" dirty="0" smtClean="0"/>
              <a:t>. There can be more than one constructor, e.g.:</a:t>
            </a:r>
            <a:endParaRPr lang="en-US" sz="2000" i="1" dirty="0" smtClean="0"/>
          </a:p>
          <a:p>
            <a:pPr marL="800100" lvl="1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600" dirty="0" smtClean="0">
                <a:cs typeface="Consolas"/>
              </a:rPr>
              <a:t>TH1F </a:t>
            </a:r>
            <a:r>
              <a:rPr lang="en-US" sz="1600" dirty="0" err="1" smtClean="0">
                <a:cs typeface="Consolas"/>
              </a:rPr>
              <a:t>histo</a:t>
            </a:r>
            <a:r>
              <a:rPr lang="en-US" sz="1600" dirty="0" smtClean="0">
                <a:cs typeface="Consolas"/>
              </a:rPr>
              <a:t> = TH1F(); // default constructor</a:t>
            </a:r>
          </a:p>
          <a:p>
            <a:pPr marL="800100" lvl="1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600" dirty="0" smtClean="0">
                <a:cs typeface="Consolas"/>
              </a:rPr>
              <a:t>TH1F </a:t>
            </a:r>
            <a:r>
              <a:rPr lang="en-US" sz="1600" dirty="0" err="1" smtClean="0">
                <a:cs typeface="Consolas"/>
              </a:rPr>
              <a:t>histo</a:t>
            </a:r>
            <a:r>
              <a:rPr lang="en-US" sz="1600" dirty="0" smtClean="0">
                <a:cs typeface="Consolas"/>
              </a:rPr>
              <a:t> = TH1F(“</a:t>
            </a:r>
            <a:r>
              <a:rPr lang="en-US" sz="1600" dirty="0" err="1" smtClean="0">
                <a:cs typeface="Consolas"/>
              </a:rPr>
              <a:t>histName</a:t>
            </a:r>
            <a:r>
              <a:rPr lang="en-US" sz="1600" dirty="0" smtClean="0">
                <a:cs typeface="Consolas"/>
              </a:rPr>
              <a:t>”, “</a:t>
            </a:r>
            <a:r>
              <a:rPr lang="en-US" sz="1600" dirty="0" err="1" smtClean="0">
                <a:cs typeface="Consolas"/>
              </a:rPr>
              <a:t>HistTitle</a:t>
            </a:r>
            <a:r>
              <a:rPr lang="en-US" sz="1600" dirty="0" smtClean="0">
                <a:cs typeface="Consolas"/>
              </a:rPr>
              <a:t>”, 64, 0, 64); // with </a:t>
            </a:r>
            <a:r>
              <a:rPr lang="en-US" sz="1600" dirty="0" err="1" smtClean="0">
                <a:cs typeface="Consolas"/>
              </a:rPr>
              <a:t>params</a:t>
            </a:r>
            <a:endParaRPr lang="en-US" sz="1600" dirty="0" smtClean="0">
              <a:cs typeface="Consolas"/>
            </a:endParaRP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sz="2000" dirty="0" smtClean="0"/>
          </a:p>
        </p:txBody>
      </p:sp>
      <p:sp>
        <p:nvSpPr>
          <p:cNvPr id="2" name="TextBox 1"/>
          <p:cNvSpPr txBox="1"/>
          <p:nvPr/>
        </p:nvSpPr>
        <p:spPr>
          <a:xfrm>
            <a:off x="0" y="4573786"/>
            <a:ext cx="79946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Note: the language is somehow approximate but certainly ok for this lecture</a:t>
            </a:r>
            <a:endParaRPr lang="en-GB" sz="140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ROOT Summer Student Tutorial 2017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4259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-&gt; and .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3501" y="825500"/>
            <a:ext cx="902335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Gill Sans"/>
              </a:rPr>
              <a:t>The </a:t>
            </a:r>
            <a:r>
              <a:rPr lang="en-US" sz="2400" i="1" dirty="0" smtClean="0">
                <a:latin typeface="Gill Sans"/>
              </a:rPr>
              <a:t>dot</a:t>
            </a:r>
            <a:r>
              <a:rPr lang="en-US" sz="2400" dirty="0" smtClean="0">
                <a:latin typeface="Gill Sans"/>
              </a:rPr>
              <a:t> and </a:t>
            </a:r>
            <a:r>
              <a:rPr lang="en-US" sz="2400" i="1" dirty="0" smtClean="0">
                <a:latin typeface="Gill Sans"/>
              </a:rPr>
              <a:t>arrow</a:t>
            </a:r>
            <a:r>
              <a:rPr lang="en-US" sz="2400" dirty="0" smtClean="0">
                <a:latin typeface="Gill Sans"/>
              </a:rPr>
              <a:t> </a:t>
            </a:r>
            <a:r>
              <a:rPr lang="en-US" sz="2400" i="1" dirty="0" smtClean="0">
                <a:latin typeface="Gill Sans"/>
              </a:rPr>
              <a:t>operators </a:t>
            </a:r>
            <a:r>
              <a:rPr lang="en-US" sz="2400" dirty="0" smtClean="0">
                <a:latin typeface="Gill Sans"/>
              </a:rPr>
              <a:t>are used to access methods and members of objects and pointers to objects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i="1" dirty="0" smtClean="0">
                <a:latin typeface="Gill Sans"/>
              </a:rPr>
              <a:t>Dot</a:t>
            </a:r>
            <a:r>
              <a:rPr lang="en-US" sz="2400" dirty="0" smtClean="0">
                <a:latin typeface="Gill Sans"/>
              </a:rPr>
              <a:t>: to access methods and members of objects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i="1" dirty="0" smtClean="0">
                <a:latin typeface="Gill Sans"/>
              </a:rPr>
              <a:t>Arrow</a:t>
            </a:r>
            <a:r>
              <a:rPr lang="en-US" sz="2400" dirty="0" smtClean="0">
                <a:latin typeface="Gill Sans"/>
              </a:rPr>
              <a:t>: to access methods and members of pointers to objects</a:t>
            </a:r>
          </a:p>
          <a:p>
            <a:r>
              <a:rPr lang="en-US" sz="2400" dirty="0" smtClean="0">
                <a:latin typeface="Gill Sans"/>
              </a:rPr>
              <a:t>Example: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i="1" dirty="0" smtClean="0">
              <a:latin typeface="Gill San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0" y="4629797"/>
            <a:ext cx="79946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Note: the language is somehow approximate but certainly ok for this lecture</a:t>
            </a:r>
            <a:endParaRPr lang="en-GB" sz="140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ROOT Summer Student Tutorial 2017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300" y="2922411"/>
            <a:ext cx="7632700" cy="14859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06082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1454837"/>
            <a:ext cx="9144000" cy="2677656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800" dirty="0" smtClean="0"/>
              <a:t>ROOT as a Calculator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/>
              <a:t>ROOT as Function Plotter</a:t>
            </a:r>
            <a:endParaRPr lang="en-US" sz="2800" dirty="0" smtClean="0"/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/>
              <a:t>Plotting Measurements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/>
              <a:t>Histograms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/>
              <a:t>Interactive ROOT Section</a:t>
            </a:r>
          </a:p>
          <a:p>
            <a:pPr algn="ctr"/>
            <a:endParaRPr lang="en-US" sz="280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ROOT Basics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ROOT Summer Student Tutorial 2017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85204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1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Let’s Fire Up ROOT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ROOT Summer Student Tutorial 2017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94087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77749" cy="781051"/>
          </a:xfrm>
        </p:spPr>
        <p:txBody>
          <a:bodyPr>
            <a:noAutofit/>
          </a:bodyPr>
          <a:lstStyle/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The ROOT Prompt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6999" y="825500"/>
            <a:ext cx="876315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C++ is a compiled language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A compiler is used to translate source code into machine instructions</a:t>
            </a:r>
          </a:p>
          <a:p>
            <a:endParaRPr lang="en-US" sz="2000" dirty="0" smtClean="0"/>
          </a:p>
          <a:p>
            <a:r>
              <a:rPr lang="en-US" sz="2000" dirty="0" smtClean="0"/>
              <a:t>ROOT provides a C++ </a:t>
            </a:r>
            <a:r>
              <a:rPr lang="en-US" sz="2000" b="1" dirty="0" smtClean="0"/>
              <a:t>interpreter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Interactive C++, without the need of a compiler, like Python, Ruby, Haskell …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Allows reflection (inspect at runtime layout of classes)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Is started with the command: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The interactive shell is also called “ROOT prompt” or “ROOT interactive prompt”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 smtClean="0"/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3841827" y="3125985"/>
            <a:ext cx="1333500" cy="400110"/>
          </a:xfrm>
          <a:prstGeom prst="rect">
            <a:avLst/>
          </a:prstGeom>
          <a:solidFill>
            <a:srgbClr val="FFFFC9"/>
          </a:solidFill>
          <a:ln w="9525">
            <a:solidFill>
              <a:srgbClr val="002060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20000"/>
              </a:spcBef>
            </a:pPr>
            <a:r>
              <a:rPr lang="nl-NL" sz="2000" b="1" dirty="0" smtClean="0">
                <a:latin typeface="Consolas"/>
              </a:rPr>
              <a:t>root</a:t>
            </a:r>
            <a:endParaRPr lang="nl-NL" sz="2000" b="1" dirty="0">
              <a:latin typeface="Consola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ROOT Summer Student Tutorial 2017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28373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8900" y="882650"/>
            <a:ext cx="70184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Gill Sans"/>
                <a:cs typeface="Arial"/>
              </a:rPr>
              <a:t>ROOT interactive </a:t>
            </a:r>
            <a:r>
              <a:rPr lang="en-US" sz="2000" dirty="0" smtClean="0">
                <a:latin typeface="Gill Sans"/>
                <a:cs typeface="Arial"/>
              </a:rPr>
              <a:t>prompt can be used as an advanced calculator !</a:t>
            </a: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130236" y="1422400"/>
            <a:ext cx="3479800" cy="2985433"/>
          </a:xfrm>
          <a:prstGeom prst="rect">
            <a:avLst/>
          </a:prstGeom>
          <a:ln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spcBef>
                <a:spcPct val="20000"/>
              </a:spcBef>
            </a:pPr>
            <a:r>
              <a:rPr lang="nl-NL" sz="2000" dirty="0">
                <a:latin typeface="Consolas"/>
              </a:rPr>
              <a:t>root [0] 1+1</a:t>
            </a:r>
          </a:p>
          <a:p>
            <a:pPr>
              <a:spcBef>
                <a:spcPct val="20000"/>
              </a:spcBef>
            </a:pPr>
            <a:r>
              <a:rPr lang="nl-NL" sz="2000" dirty="0">
                <a:latin typeface="Consolas"/>
              </a:rPr>
              <a:t>(int)2</a:t>
            </a:r>
          </a:p>
          <a:p>
            <a:pPr>
              <a:spcBef>
                <a:spcPct val="20000"/>
              </a:spcBef>
            </a:pPr>
            <a:r>
              <a:rPr lang="nl-NL" sz="2000" dirty="0">
                <a:latin typeface="Consolas"/>
              </a:rPr>
              <a:t>root [1] 2*(4+2)/12.</a:t>
            </a:r>
          </a:p>
          <a:p>
            <a:pPr>
              <a:spcBef>
                <a:spcPct val="20000"/>
              </a:spcBef>
            </a:pPr>
            <a:r>
              <a:rPr lang="nl-NL" sz="2000" dirty="0">
                <a:latin typeface="Consolas"/>
              </a:rPr>
              <a:t>(double) </a:t>
            </a:r>
            <a:r>
              <a:rPr lang="nl-NL" sz="2000" dirty="0" smtClean="0">
                <a:latin typeface="Consolas"/>
              </a:rPr>
              <a:t>1.00000</a:t>
            </a:r>
            <a:endParaRPr lang="nl-NL" sz="2000" dirty="0">
              <a:latin typeface="Consolas"/>
            </a:endParaRPr>
          </a:p>
          <a:p>
            <a:pPr>
              <a:spcBef>
                <a:spcPct val="20000"/>
              </a:spcBef>
            </a:pPr>
            <a:r>
              <a:rPr lang="nl-NL" sz="2000" dirty="0">
                <a:latin typeface="Consolas"/>
              </a:rPr>
              <a:t>root [2] </a:t>
            </a:r>
            <a:r>
              <a:rPr lang="nl-NL" sz="2000" dirty="0" err="1">
                <a:latin typeface="Consolas"/>
              </a:rPr>
              <a:t>sqrt</a:t>
            </a:r>
            <a:r>
              <a:rPr lang="nl-NL" sz="2000" dirty="0">
                <a:latin typeface="Consolas"/>
              </a:rPr>
              <a:t>(3.)</a:t>
            </a:r>
          </a:p>
          <a:p>
            <a:pPr>
              <a:spcBef>
                <a:spcPct val="20000"/>
              </a:spcBef>
            </a:pPr>
            <a:r>
              <a:rPr lang="nl-NL" sz="2000" dirty="0">
                <a:latin typeface="Consolas"/>
              </a:rPr>
              <a:t>(double) </a:t>
            </a:r>
            <a:r>
              <a:rPr lang="nl-NL" sz="2000" dirty="0" smtClean="0">
                <a:latin typeface="Consolas"/>
              </a:rPr>
              <a:t>1.73205</a:t>
            </a:r>
            <a:endParaRPr lang="nl-NL" sz="2000" dirty="0">
              <a:latin typeface="Consolas"/>
            </a:endParaRPr>
          </a:p>
          <a:p>
            <a:pPr>
              <a:spcBef>
                <a:spcPct val="20000"/>
              </a:spcBef>
            </a:pPr>
            <a:r>
              <a:rPr lang="nl-NL" sz="2000" dirty="0">
                <a:latin typeface="Consolas"/>
              </a:rPr>
              <a:t>root [3] 1 &gt; 2</a:t>
            </a:r>
          </a:p>
          <a:p>
            <a:pPr>
              <a:spcBef>
                <a:spcPct val="20000"/>
              </a:spcBef>
            </a:pPr>
            <a:r>
              <a:rPr lang="nl-NL" sz="2000" dirty="0">
                <a:latin typeface="Consolas"/>
              </a:rPr>
              <a:t>(</a:t>
            </a:r>
            <a:r>
              <a:rPr lang="nl-NL" sz="2000" dirty="0" err="1">
                <a:latin typeface="Consolas"/>
              </a:rPr>
              <a:t>bool</a:t>
            </a:r>
            <a:r>
              <a:rPr lang="nl-NL" sz="2000" dirty="0">
                <a:latin typeface="Consolas"/>
              </a:rPr>
              <a:t>) </a:t>
            </a:r>
            <a:r>
              <a:rPr lang="nl-NL" sz="2000" dirty="0" err="1" smtClean="0">
                <a:latin typeface="Consolas"/>
              </a:rPr>
              <a:t>false</a:t>
            </a:r>
            <a:endParaRPr lang="nl-NL" sz="2000" dirty="0" smtClean="0">
              <a:latin typeface="Consolas"/>
            </a:endParaRPr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4806950" y="3251200"/>
            <a:ext cx="3727450" cy="1508105"/>
          </a:xfrm>
          <a:prstGeom prst="rect">
            <a:avLst/>
          </a:prstGeom>
          <a:ln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spcBef>
                <a:spcPct val="20000"/>
              </a:spcBef>
            </a:pPr>
            <a:r>
              <a:rPr lang="nl-NL" sz="2000" dirty="0" smtClean="0">
                <a:latin typeface="Consolas"/>
              </a:rPr>
              <a:t>root </a:t>
            </a:r>
            <a:r>
              <a:rPr lang="nl-NL" sz="2000" dirty="0">
                <a:latin typeface="Consolas"/>
              </a:rPr>
              <a:t>[4] </a:t>
            </a:r>
            <a:r>
              <a:rPr lang="nl-NL" sz="2000" dirty="0" err="1">
                <a:latin typeface="Consolas"/>
              </a:rPr>
              <a:t>TMath</a:t>
            </a:r>
            <a:r>
              <a:rPr lang="nl-NL" sz="2000" dirty="0">
                <a:latin typeface="Consolas"/>
              </a:rPr>
              <a:t>::Pi()</a:t>
            </a:r>
          </a:p>
          <a:p>
            <a:pPr>
              <a:spcBef>
                <a:spcPct val="20000"/>
              </a:spcBef>
            </a:pPr>
            <a:r>
              <a:rPr lang="nl-NL" sz="2000" dirty="0">
                <a:latin typeface="Consolas"/>
              </a:rPr>
              <a:t>(</a:t>
            </a:r>
            <a:r>
              <a:rPr lang="nl-NL" sz="2000" dirty="0" err="1">
                <a:latin typeface="Consolas"/>
              </a:rPr>
              <a:t>Double_t</a:t>
            </a:r>
            <a:r>
              <a:rPr lang="nl-NL" sz="2000" dirty="0">
                <a:latin typeface="Consolas"/>
              </a:rPr>
              <a:t>) </a:t>
            </a:r>
            <a:r>
              <a:rPr lang="nl-NL" sz="2000" dirty="0" smtClean="0">
                <a:latin typeface="Consolas"/>
              </a:rPr>
              <a:t>3.14159</a:t>
            </a:r>
            <a:endParaRPr lang="nl-NL" sz="2000" dirty="0">
              <a:latin typeface="Consolas"/>
            </a:endParaRPr>
          </a:p>
          <a:p>
            <a:pPr>
              <a:spcBef>
                <a:spcPct val="20000"/>
              </a:spcBef>
            </a:pPr>
            <a:r>
              <a:rPr lang="nl-NL" sz="2000" dirty="0">
                <a:latin typeface="Consolas"/>
              </a:rPr>
              <a:t>root [5] </a:t>
            </a:r>
            <a:r>
              <a:rPr lang="nl-NL" sz="2000" dirty="0" err="1">
                <a:latin typeface="Consolas"/>
              </a:rPr>
              <a:t>TMath</a:t>
            </a:r>
            <a:r>
              <a:rPr lang="nl-NL" sz="2000" dirty="0">
                <a:latin typeface="Consolas"/>
              </a:rPr>
              <a:t>::Erf(.2)</a:t>
            </a:r>
          </a:p>
          <a:p>
            <a:pPr>
              <a:spcBef>
                <a:spcPct val="20000"/>
              </a:spcBef>
            </a:pPr>
            <a:r>
              <a:rPr lang="nl-NL" sz="2000" dirty="0">
                <a:latin typeface="Consolas"/>
              </a:rPr>
              <a:t>(</a:t>
            </a:r>
            <a:r>
              <a:rPr lang="nl-NL" sz="2000" dirty="0" err="1">
                <a:latin typeface="Consolas"/>
              </a:rPr>
              <a:t>Double_t</a:t>
            </a:r>
            <a:r>
              <a:rPr lang="nl-NL" sz="2000" dirty="0">
                <a:latin typeface="Consolas"/>
              </a:rPr>
              <a:t>) </a:t>
            </a:r>
            <a:r>
              <a:rPr lang="nl-NL" sz="2000" dirty="0" smtClean="0">
                <a:latin typeface="Consolas"/>
              </a:rPr>
              <a:t>0.222703</a:t>
            </a:r>
            <a:endParaRPr lang="en-US" sz="2000" dirty="0">
              <a:latin typeface="Consola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848100" y="1803400"/>
            <a:ext cx="51625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ROOT </a:t>
            </a:r>
            <a:r>
              <a:rPr lang="en-US" sz="2000" dirty="0" smtClean="0"/>
              <a:t>allows not </a:t>
            </a:r>
            <a:r>
              <a:rPr lang="en-US" sz="2000" dirty="0"/>
              <a:t>only to type in </a:t>
            </a:r>
            <a:r>
              <a:rPr lang="en-US" sz="2000" b="1" dirty="0"/>
              <a:t>C++ statements</a:t>
            </a:r>
            <a:r>
              <a:rPr lang="en-US" sz="2000" dirty="0"/>
              <a:t>, </a:t>
            </a:r>
            <a:r>
              <a:rPr lang="en-US" sz="2000" dirty="0" smtClean="0"/>
              <a:t>but </a:t>
            </a:r>
            <a:r>
              <a:rPr lang="en-US" sz="2000" dirty="0"/>
              <a:t>also advanced </a:t>
            </a:r>
            <a:r>
              <a:rPr lang="en-US" sz="2000" b="1" dirty="0"/>
              <a:t>mathematical functions</a:t>
            </a:r>
            <a:r>
              <a:rPr lang="en-US" sz="2000" dirty="0"/>
              <a:t>, </a:t>
            </a:r>
            <a:r>
              <a:rPr lang="en-US" sz="2000" dirty="0" smtClean="0"/>
              <a:t>which </a:t>
            </a:r>
            <a:r>
              <a:rPr lang="en-US" sz="2000" dirty="0"/>
              <a:t>live in the </a:t>
            </a:r>
            <a:r>
              <a:rPr lang="en-US" sz="2000" dirty="0" err="1"/>
              <a:t>TMath</a:t>
            </a:r>
            <a:r>
              <a:rPr lang="en-US" sz="2000" dirty="0"/>
              <a:t> namespace.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ROOT As a Calculator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ROOT Summer Student Tutorial 2017</a:t>
            </a:r>
            <a:endParaRPr lang="en-GB" dirty="0"/>
          </a:p>
        </p:txBody>
      </p:sp>
      <p:sp>
        <p:nvSpPr>
          <p:cNvPr id="8" name="TextBox 7"/>
          <p:cNvSpPr txBox="1"/>
          <p:nvPr/>
        </p:nvSpPr>
        <p:spPr>
          <a:xfrm>
            <a:off x="7302500" y="1193800"/>
            <a:ext cx="1511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 smtClean="0">
                <a:solidFill>
                  <a:schemeClr val="accent2"/>
                </a:solidFill>
              </a:rPr>
              <a:t>Try it!</a:t>
            </a:r>
            <a:endParaRPr lang="en-GB" sz="28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1405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91510" y="1466790"/>
            <a:ext cx="415998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Here we </a:t>
            </a:r>
            <a:r>
              <a:rPr lang="en-US" sz="2000" dirty="0" smtClean="0"/>
              <a:t>make a </a:t>
            </a:r>
            <a:r>
              <a:rPr lang="en-US" sz="2000" dirty="0"/>
              <a:t>step forward. </a:t>
            </a:r>
            <a:endParaRPr lang="en-US" sz="2000" dirty="0" smtClean="0"/>
          </a:p>
          <a:p>
            <a:r>
              <a:rPr lang="en-US" sz="2000" dirty="0" smtClean="0"/>
              <a:t>We </a:t>
            </a:r>
            <a:r>
              <a:rPr lang="en-US" sz="2000" dirty="0"/>
              <a:t>D</a:t>
            </a:r>
            <a:r>
              <a:rPr lang="en-US" sz="2000" dirty="0" smtClean="0"/>
              <a:t>eclare </a:t>
            </a:r>
            <a:r>
              <a:rPr lang="en-US" sz="2000" b="1" dirty="0"/>
              <a:t>variables </a:t>
            </a:r>
            <a:r>
              <a:rPr lang="en-US" sz="2000" dirty="0" smtClean="0"/>
              <a:t>and </a:t>
            </a:r>
            <a:r>
              <a:rPr lang="en-US" sz="2000" dirty="0"/>
              <a:t>used a </a:t>
            </a:r>
            <a:r>
              <a:rPr lang="en-US" sz="2000" b="1" i="1" dirty="0"/>
              <a:t>for</a:t>
            </a:r>
            <a:r>
              <a:rPr lang="en-US" sz="2000" dirty="0"/>
              <a:t> control structure. </a:t>
            </a:r>
            <a:endParaRPr lang="en-US" sz="2000" dirty="0" smtClean="0"/>
          </a:p>
          <a:p>
            <a:endParaRPr lang="en-US" sz="2000" dirty="0" smtClean="0"/>
          </a:p>
          <a:p>
            <a:r>
              <a:rPr lang="en-US" sz="2000" dirty="0" smtClean="0">
                <a:cs typeface="Arial"/>
              </a:rPr>
              <a:t>Tab-completion is available. Try it.</a:t>
            </a: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5127097" y="1059420"/>
            <a:ext cx="3759139" cy="2246769"/>
          </a:xfrm>
          <a:prstGeom prst="rect">
            <a:avLst/>
          </a:prstGeom>
          <a:ln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spcBef>
                <a:spcPct val="20000"/>
              </a:spcBef>
            </a:pPr>
            <a:r>
              <a:rPr lang="nl-NL" sz="2000" dirty="0">
                <a:latin typeface="Consolas"/>
              </a:rPr>
              <a:t>root [6] double </a:t>
            </a:r>
            <a:r>
              <a:rPr lang="nl-NL" sz="2000" dirty="0" smtClean="0">
                <a:latin typeface="Consolas"/>
              </a:rPr>
              <a:t>x=5</a:t>
            </a:r>
            <a:endParaRPr lang="nl-NL" sz="2000" dirty="0">
              <a:latin typeface="Consolas"/>
            </a:endParaRPr>
          </a:p>
          <a:p>
            <a:pPr>
              <a:spcBef>
                <a:spcPct val="20000"/>
              </a:spcBef>
            </a:pPr>
            <a:r>
              <a:rPr lang="nl-NL" sz="2000" dirty="0">
                <a:latin typeface="Consolas"/>
              </a:rPr>
              <a:t>(double) </a:t>
            </a:r>
            <a:r>
              <a:rPr lang="nl-NL" sz="2000" dirty="0" smtClean="0">
                <a:latin typeface="Consolas"/>
              </a:rPr>
              <a:t>5.00000</a:t>
            </a:r>
            <a:endParaRPr lang="nl-NL" sz="2000" dirty="0">
              <a:latin typeface="Consolas"/>
            </a:endParaRPr>
          </a:p>
          <a:p>
            <a:pPr>
              <a:spcBef>
                <a:spcPct val="20000"/>
              </a:spcBef>
            </a:pPr>
            <a:r>
              <a:rPr lang="nl-NL" sz="2000" dirty="0">
                <a:latin typeface="Consolas"/>
              </a:rPr>
              <a:t>root [7] int N=30</a:t>
            </a:r>
          </a:p>
          <a:p>
            <a:pPr>
              <a:spcBef>
                <a:spcPct val="20000"/>
              </a:spcBef>
            </a:pPr>
            <a:r>
              <a:rPr lang="nl-NL" sz="2000" dirty="0">
                <a:latin typeface="Consolas"/>
              </a:rPr>
              <a:t>(int) 30</a:t>
            </a:r>
          </a:p>
          <a:p>
            <a:pPr>
              <a:spcBef>
                <a:spcPct val="20000"/>
              </a:spcBef>
            </a:pPr>
            <a:r>
              <a:rPr lang="nl-NL" sz="2000" dirty="0">
                <a:latin typeface="Consolas"/>
              </a:rPr>
              <a:t>root [8] double </a:t>
            </a:r>
            <a:r>
              <a:rPr lang="nl-NL" sz="2000" dirty="0" err="1" smtClean="0">
                <a:latin typeface="Consolas"/>
              </a:rPr>
              <a:t>gs</a:t>
            </a:r>
            <a:r>
              <a:rPr lang="nl-NL" sz="2000" dirty="0" smtClean="0">
                <a:latin typeface="Consolas"/>
              </a:rPr>
              <a:t>=</a:t>
            </a:r>
            <a:r>
              <a:rPr lang="nl-NL" sz="2000" dirty="0">
                <a:latin typeface="Consolas"/>
              </a:rPr>
              <a:t>0</a:t>
            </a:r>
          </a:p>
          <a:p>
            <a:pPr>
              <a:spcBef>
                <a:spcPct val="20000"/>
              </a:spcBef>
            </a:pPr>
            <a:r>
              <a:rPr lang="nl-NL" sz="2000" dirty="0">
                <a:latin typeface="Consolas"/>
              </a:rPr>
              <a:t>(double) </a:t>
            </a:r>
            <a:r>
              <a:rPr lang="nl-NL" sz="2000" dirty="0" smtClean="0">
                <a:latin typeface="Consolas"/>
              </a:rPr>
              <a:t>0.00000</a:t>
            </a:r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291511" y="3543300"/>
            <a:ext cx="8594725" cy="1138773"/>
          </a:xfrm>
          <a:prstGeom prst="rect">
            <a:avLst/>
          </a:prstGeom>
          <a:ln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spcBef>
                <a:spcPct val="20000"/>
              </a:spcBef>
            </a:pPr>
            <a:r>
              <a:rPr lang="nl-NL" sz="2000" dirty="0">
                <a:latin typeface="Consolas"/>
              </a:rPr>
              <a:t>root [9] </a:t>
            </a:r>
            <a:r>
              <a:rPr lang="nl-NL" sz="2000" dirty="0" err="1">
                <a:latin typeface="Consolas"/>
              </a:rPr>
              <a:t>for</a:t>
            </a:r>
            <a:r>
              <a:rPr lang="nl-NL" sz="2000" dirty="0">
                <a:latin typeface="Consolas"/>
              </a:rPr>
              <a:t> (int i=0;i&lt;N;++i</a:t>
            </a:r>
            <a:r>
              <a:rPr lang="nl-NL" sz="2000" dirty="0" smtClean="0">
                <a:latin typeface="Consolas"/>
              </a:rPr>
              <a:t>) </a:t>
            </a:r>
            <a:r>
              <a:rPr lang="nl-NL" sz="2000" dirty="0" err="1" smtClean="0">
                <a:latin typeface="Consolas"/>
              </a:rPr>
              <a:t>gs</a:t>
            </a:r>
            <a:r>
              <a:rPr lang="nl-NL" sz="2000" dirty="0" smtClean="0">
                <a:latin typeface="Consolas"/>
              </a:rPr>
              <a:t> += </a:t>
            </a:r>
            <a:r>
              <a:rPr lang="nl-NL" sz="2000" dirty="0" err="1" smtClean="0">
                <a:latin typeface="Consolas"/>
              </a:rPr>
              <a:t>TMath</a:t>
            </a:r>
            <a:r>
              <a:rPr lang="nl-NL" sz="2000" dirty="0">
                <a:latin typeface="Consolas"/>
              </a:rPr>
              <a:t>::Power(</a:t>
            </a:r>
            <a:r>
              <a:rPr lang="nl-NL" sz="2000" dirty="0" err="1">
                <a:latin typeface="Consolas"/>
              </a:rPr>
              <a:t>x,i</a:t>
            </a:r>
            <a:r>
              <a:rPr lang="nl-NL" sz="2000" dirty="0">
                <a:latin typeface="Consolas"/>
              </a:rPr>
              <a:t>)</a:t>
            </a:r>
          </a:p>
          <a:p>
            <a:pPr>
              <a:spcBef>
                <a:spcPct val="20000"/>
              </a:spcBef>
            </a:pPr>
            <a:r>
              <a:rPr lang="nl-NL" sz="2000" dirty="0">
                <a:latin typeface="Consolas"/>
              </a:rPr>
              <a:t>root [10] </a:t>
            </a:r>
            <a:r>
              <a:rPr lang="nl-NL" sz="2000" dirty="0" err="1">
                <a:latin typeface="Consolas"/>
              </a:rPr>
              <a:t>TMath</a:t>
            </a:r>
            <a:r>
              <a:rPr lang="nl-NL" sz="2000" dirty="0">
                <a:latin typeface="Consolas"/>
              </a:rPr>
              <a:t>::</a:t>
            </a:r>
            <a:r>
              <a:rPr lang="nl-NL" sz="2000" dirty="0" err="1">
                <a:latin typeface="Consolas"/>
              </a:rPr>
              <a:t>Abs</a:t>
            </a:r>
            <a:r>
              <a:rPr lang="nl-NL" sz="2000" dirty="0" smtClean="0">
                <a:latin typeface="Consolas"/>
              </a:rPr>
              <a:t>(</a:t>
            </a:r>
            <a:r>
              <a:rPr lang="nl-NL" sz="2000" dirty="0" err="1" smtClean="0">
                <a:latin typeface="Consolas"/>
              </a:rPr>
              <a:t>gs</a:t>
            </a:r>
            <a:r>
              <a:rPr lang="nl-NL" sz="2000" dirty="0" smtClean="0">
                <a:latin typeface="Consolas"/>
              </a:rPr>
              <a:t> - </a:t>
            </a:r>
            <a:r>
              <a:rPr lang="nl-NL" sz="2000" dirty="0">
                <a:latin typeface="Consolas"/>
              </a:rPr>
              <a:t>(1-TMath::Power(x,N-1))/(1-x))</a:t>
            </a:r>
          </a:p>
          <a:p>
            <a:pPr>
              <a:spcBef>
                <a:spcPct val="20000"/>
              </a:spcBef>
            </a:pPr>
            <a:r>
              <a:rPr lang="nl-NL" sz="2000" dirty="0">
                <a:latin typeface="Consolas"/>
              </a:rPr>
              <a:t>(</a:t>
            </a:r>
            <a:r>
              <a:rPr lang="nl-NL" sz="2000" dirty="0" err="1">
                <a:latin typeface="Consolas"/>
              </a:rPr>
              <a:t>Double_t</a:t>
            </a:r>
            <a:r>
              <a:rPr lang="nl-NL" sz="2000" dirty="0">
                <a:latin typeface="Consolas"/>
              </a:rPr>
              <a:t>) 1.862645e-09</a:t>
            </a:r>
            <a:endParaRPr lang="en-US" sz="2000" dirty="0">
              <a:latin typeface="Consolas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ROOT As a Calculator++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ROOT Summer Student Tutorial 2017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03624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7000" y="3739106"/>
            <a:ext cx="8902700" cy="83099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Two release series of ROOT are available: ROOT5 and ROOT6</a:t>
            </a:r>
          </a:p>
          <a:p>
            <a:pPr algn="ctr"/>
            <a:r>
              <a:rPr lang="en-US" sz="2400" b="1" dirty="0" smtClean="0"/>
              <a:t>This lecture refers to ROOT6, version 6.10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This Tutorial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26999" y="993236"/>
            <a:ext cx="866140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These slides are supported by the </a:t>
            </a:r>
            <a:r>
              <a:rPr lang="en-US" sz="2000" b="1" dirty="0" smtClean="0"/>
              <a:t>“ROOT Primer”</a:t>
            </a:r>
          </a:p>
          <a:p>
            <a:endParaRPr lang="en-US" sz="2000" b="1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Introductory booklet (~60 pages)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Available on the ROOT website (html, </a:t>
            </a:r>
            <a:r>
              <a:rPr lang="en-US" sz="2000" dirty="0" err="1" smtClean="0"/>
              <a:t>epub</a:t>
            </a:r>
            <a:r>
              <a:rPr lang="en-US" sz="2000" dirty="0" smtClean="0"/>
              <a:t>, pdf): </a:t>
            </a:r>
            <a:r>
              <a:rPr lang="en-US" sz="1400" dirty="0" smtClean="0">
                <a:hlinkClick r:id="rId2"/>
              </a:rPr>
              <a:t>https://root.cern.ch/guides/primer</a:t>
            </a:r>
            <a:endParaRPr lang="en-US" sz="1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Code examples can be </a:t>
            </a:r>
            <a:r>
              <a:rPr lang="en-US" sz="2000" dirty="0" err="1" smtClean="0"/>
              <a:t>visualised</a:t>
            </a:r>
            <a:r>
              <a:rPr lang="en-US" sz="2000" dirty="0" smtClean="0"/>
              <a:t> with the </a:t>
            </a:r>
            <a:r>
              <a:rPr lang="en-US" sz="2000" dirty="0" err="1" smtClean="0"/>
              <a:t>Jupyter</a:t>
            </a:r>
            <a:r>
              <a:rPr lang="en-US" sz="2000" dirty="0" smtClean="0"/>
              <a:t> Notebooks available at:</a:t>
            </a:r>
          </a:p>
          <a:p>
            <a:r>
              <a:rPr lang="en-US" sz="2000" dirty="0"/>
              <a:t>	</a:t>
            </a:r>
            <a:r>
              <a:rPr lang="en-US" sz="2000" dirty="0">
                <a:hlinkClick r:id="rId3"/>
              </a:rPr>
              <a:t>http://</a:t>
            </a:r>
            <a:r>
              <a:rPr lang="en-US" sz="2000" dirty="0" smtClean="0">
                <a:hlinkClick r:id="rId3"/>
              </a:rPr>
              <a:t>swan.web.cern.ch/content/root-primer</a:t>
            </a:r>
            <a:endParaRPr lang="en-US" sz="2000" dirty="0" smtClean="0"/>
          </a:p>
          <a:p>
            <a:endParaRPr lang="en-US" sz="12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Signaled with name and the sign:</a:t>
            </a:r>
            <a:endParaRPr lang="en-US" sz="2000" dirty="0"/>
          </a:p>
          <a:p>
            <a:endParaRPr lang="en-US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 smtClean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ROOT Summer Student Tutorial 2017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5989" y="2843489"/>
            <a:ext cx="876300" cy="87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163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4"/>
          <p:cNvSpPr txBox="1">
            <a:spLocks noChangeArrowheads="1"/>
          </p:cNvSpPr>
          <p:nvPr/>
        </p:nvSpPr>
        <p:spPr bwMode="auto">
          <a:xfrm>
            <a:off x="3155950" y="1781096"/>
            <a:ext cx="2971800" cy="400110"/>
          </a:xfrm>
          <a:prstGeom prst="rect">
            <a:avLst/>
          </a:prstGeom>
          <a:ln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spcBef>
                <a:spcPct val="20000"/>
              </a:spcBef>
            </a:pPr>
            <a:r>
              <a:rPr lang="nl-NL" sz="2000" dirty="0">
                <a:latin typeface="Consolas"/>
              </a:rPr>
              <a:t>root [</a:t>
            </a:r>
            <a:r>
              <a:rPr lang="nl-NL" sz="2000" dirty="0" smtClean="0">
                <a:latin typeface="Consolas"/>
              </a:rPr>
              <a:t>1] .&lt;</a:t>
            </a:r>
            <a:r>
              <a:rPr lang="nl-NL" sz="2000" dirty="0" err="1" smtClean="0">
                <a:latin typeface="Consolas"/>
              </a:rPr>
              <a:t>command</a:t>
            </a:r>
            <a:r>
              <a:rPr lang="nl-NL" sz="2000" dirty="0" smtClean="0">
                <a:latin typeface="Consolas"/>
              </a:rPr>
              <a:t>&gt;</a:t>
            </a:r>
            <a:endParaRPr lang="nl-NL" sz="2000" dirty="0">
              <a:latin typeface="Consola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869613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Special commands which are not C++ can be typed at the prompt, they start with a “.”</a:t>
            </a:r>
            <a:endParaRPr lang="en-US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215900" y="2603500"/>
            <a:ext cx="874395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For example: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To quit root use </a:t>
            </a:r>
            <a:r>
              <a:rPr lang="en-US" sz="2000" dirty="0" smtClean="0">
                <a:solidFill>
                  <a:srgbClr val="C00000"/>
                </a:solidFill>
                <a:cs typeface="Consolas" panose="020B0609020204030204" pitchFamily="49" charset="0"/>
              </a:rPr>
              <a:t>.q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To issue a shell command use </a:t>
            </a:r>
            <a:r>
              <a:rPr lang="en-US" sz="2000" dirty="0" smtClean="0">
                <a:solidFill>
                  <a:srgbClr val="C00000"/>
                </a:solidFill>
                <a:cs typeface="Consolas" panose="020B0609020204030204" pitchFamily="49" charset="0"/>
              </a:rPr>
              <a:t>.! &lt;</a:t>
            </a:r>
            <a:r>
              <a:rPr lang="en-US" sz="2000" dirty="0" err="1">
                <a:solidFill>
                  <a:srgbClr val="C00000"/>
                </a:solidFill>
                <a:cs typeface="Consolas" panose="020B0609020204030204" pitchFamily="49" charset="0"/>
              </a:rPr>
              <a:t>OS_command</a:t>
            </a:r>
            <a:r>
              <a:rPr lang="en-US" sz="2000" dirty="0">
                <a:solidFill>
                  <a:srgbClr val="C00000"/>
                </a:solidFill>
                <a:cs typeface="Consolas" panose="020B0609020204030204" pitchFamily="49" charset="0"/>
              </a:rPr>
              <a:t>&gt;</a:t>
            </a:r>
            <a:endParaRPr lang="en-US" sz="2000" dirty="0" smtClean="0">
              <a:solidFill>
                <a:srgbClr val="C00000"/>
              </a:solidFill>
              <a:cs typeface="Consolas" panose="020B0609020204030204" pitchFamily="49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To load a macro use </a:t>
            </a:r>
            <a:r>
              <a:rPr lang="en-US" sz="2000" dirty="0" smtClean="0">
                <a:solidFill>
                  <a:srgbClr val="C00000"/>
                </a:solidFill>
                <a:cs typeface="Consolas" panose="020B0609020204030204" pitchFamily="49" charset="0"/>
              </a:rPr>
              <a:t>.L &lt;</a:t>
            </a:r>
            <a:r>
              <a:rPr lang="en-US" sz="2000" dirty="0" err="1" smtClean="0">
                <a:solidFill>
                  <a:srgbClr val="C00000"/>
                </a:solidFill>
                <a:cs typeface="Consolas" panose="020B0609020204030204" pitchFamily="49" charset="0"/>
              </a:rPr>
              <a:t>file_name</a:t>
            </a:r>
            <a:r>
              <a:rPr lang="en-US" sz="2000" dirty="0" smtClean="0">
                <a:solidFill>
                  <a:srgbClr val="C00000"/>
                </a:solidFill>
                <a:cs typeface="Consolas" panose="020B0609020204030204" pitchFamily="49" charset="0"/>
              </a:rPr>
              <a:t>&gt;</a:t>
            </a:r>
            <a:r>
              <a:rPr lang="en-US" sz="2000" dirty="0" smtClean="0">
                <a:solidFill>
                  <a:srgbClr val="C00000"/>
                </a:solidFill>
                <a:cs typeface="Gill Sans"/>
              </a:rPr>
              <a:t> </a:t>
            </a:r>
            <a:r>
              <a:rPr lang="en-US" sz="1600" dirty="0" smtClean="0">
                <a:cs typeface="Gill Sans"/>
              </a:rPr>
              <a:t>(see following slides about macros)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cs typeface="Consolas" panose="020B0609020204030204" pitchFamily="49" charset="0"/>
              </a:rPr>
              <a:t> </a:t>
            </a:r>
            <a:r>
              <a:rPr lang="en-US" sz="2000" dirty="0" smtClean="0">
                <a:solidFill>
                  <a:srgbClr val="C00000"/>
                </a:solidFill>
                <a:cs typeface="Consolas" panose="020B0609020204030204" pitchFamily="49" charset="0"/>
              </a:rPr>
              <a:t>.help</a:t>
            </a:r>
            <a:r>
              <a:rPr lang="en-US" sz="2000" dirty="0" smtClean="0">
                <a:solidFill>
                  <a:srgbClr val="C00000"/>
                </a:solidFill>
                <a:cs typeface="Courier"/>
              </a:rPr>
              <a:t> </a:t>
            </a:r>
            <a:r>
              <a:rPr lang="en-US" sz="2000" dirty="0" smtClean="0"/>
              <a:t>or </a:t>
            </a:r>
            <a:r>
              <a:rPr lang="en-US" sz="2000" dirty="0">
                <a:solidFill>
                  <a:srgbClr val="C00000"/>
                </a:solidFill>
                <a:cs typeface="Consolas" panose="020B0609020204030204" pitchFamily="49" charset="0"/>
              </a:rPr>
              <a:t>.</a:t>
            </a:r>
            <a:r>
              <a:rPr lang="en-US" sz="2000" dirty="0" smtClean="0">
                <a:solidFill>
                  <a:srgbClr val="C00000"/>
                </a:solidFill>
                <a:cs typeface="Consolas" panose="020B0609020204030204" pitchFamily="49" charset="0"/>
              </a:rPr>
              <a:t>?</a:t>
            </a:r>
            <a:r>
              <a:rPr lang="en-US" sz="2000" dirty="0" smtClean="0">
                <a:cs typeface="Courier"/>
              </a:rPr>
              <a:t> </a:t>
            </a:r>
            <a:r>
              <a:rPr lang="en-US" sz="2000" dirty="0" smtClean="0"/>
              <a:t>gives the full list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Interlude: Controlling ROOT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ROOT Summer Student Tutorial 2017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48790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0236" y="987395"/>
            <a:ext cx="86327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For </a:t>
            </a:r>
            <a:r>
              <a:rPr lang="en-US" sz="2000" dirty="0" smtClean="0">
                <a:ea typeface="Courier" charset="0"/>
                <a:cs typeface="Courier" charset="0"/>
              </a:rPr>
              <a:t>x</a:t>
            </a:r>
            <a:r>
              <a:rPr lang="en-US" sz="2000" dirty="0" smtClean="0"/>
              <a:t> values of </a:t>
            </a:r>
            <a:r>
              <a:rPr lang="en-US" sz="2000" dirty="0" smtClean="0">
                <a:ea typeface="Courier" charset="0"/>
                <a:cs typeface="Courier" charset="0"/>
              </a:rPr>
              <a:t>0</a:t>
            </a:r>
            <a:r>
              <a:rPr lang="en-US" sz="2000" dirty="0" smtClean="0"/>
              <a:t>,</a:t>
            </a:r>
            <a:r>
              <a:rPr lang="en-US" sz="2000" dirty="0" smtClean="0">
                <a:ea typeface="Courier" charset="0"/>
                <a:cs typeface="Courier" charset="0"/>
              </a:rPr>
              <a:t>1</a:t>
            </a:r>
            <a:r>
              <a:rPr lang="en-US" sz="2000" dirty="0" smtClean="0"/>
              <a:t>,</a:t>
            </a:r>
            <a:r>
              <a:rPr lang="en-US" sz="2000" dirty="0" smtClean="0">
                <a:ea typeface="Courier" charset="0"/>
                <a:cs typeface="Courier" charset="0"/>
              </a:rPr>
              <a:t>10</a:t>
            </a:r>
            <a:r>
              <a:rPr lang="en-US" sz="2000" dirty="0" smtClean="0"/>
              <a:t> and </a:t>
            </a:r>
            <a:r>
              <a:rPr lang="en-US" sz="2000" dirty="0" smtClean="0">
                <a:ea typeface="Courier" charset="0"/>
                <a:cs typeface="Courier" charset="0"/>
              </a:rPr>
              <a:t>20</a:t>
            </a:r>
            <a:r>
              <a:rPr lang="en-US" sz="2000" dirty="0" smtClean="0"/>
              <a:t> check the difference of the value of a hand-made non-normalised Gaussian and the </a:t>
            </a:r>
            <a:r>
              <a:rPr lang="en-US" sz="2000" dirty="0" err="1" smtClean="0"/>
              <a:t>TMath</a:t>
            </a:r>
            <a:r>
              <a:rPr lang="en-US" sz="2000" dirty="0" smtClean="0"/>
              <a:t>::</a:t>
            </a:r>
            <a:r>
              <a:rPr lang="en-US" sz="2000" dirty="0" err="1" smtClean="0"/>
              <a:t>Gaus</a:t>
            </a:r>
            <a:r>
              <a:rPr lang="en-US" sz="2000" dirty="0" smtClean="0"/>
              <a:t> routine.</a:t>
            </a:r>
            <a:endParaRPr lang="en-US" sz="2000" dirty="0" smtClean="0">
              <a:cs typeface="Arial"/>
            </a:endParaRPr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291511" y="2038350"/>
            <a:ext cx="8594725" cy="1138773"/>
          </a:xfrm>
          <a:prstGeom prst="rect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spcBef>
                <a:spcPct val="20000"/>
              </a:spcBef>
            </a:pPr>
            <a:r>
              <a:rPr lang="nl-NL" sz="2000" dirty="0">
                <a:latin typeface="Consolas"/>
              </a:rPr>
              <a:t>root </a:t>
            </a:r>
            <a:r>
              <a:rPr lang="nl-NL" sz="2000" dirty="0" smtClean="0">
                <a:latin typeface="Consolas"/>
              </a:rPr>
              <a:t>[0] double x=0</a:t>
            </a:r>
          </a:p>
          <a:p>
            <a:pPr>
              <a:spcBef>
                <a:spcPct val="20000"/>
              </a:spcBef>
            </a:pPr>
            <a:r>
              <a:rPr lang="nl-NL" sz="2000" dirty="0" smtClean="0">
                <a:latin typeface="Consolas"/>
              </a:rPr>
              <a:t>root [1] </a:t>
            </a:r>
            <a:r>
              <a:rPr lang="nl-NL" sz="2000" dirty="0" err="1" smtClean="0">
                <a:latin typeface="Consolas"/>
              </a:rPr>
              <a:t>exp</a:t>
            </a:r>
            <a:r>
              <a:rPr lang="nl-NL" sz="2000" dirty="0" smtClean="0">
                <a:latin typeface="Consolas"/>
              </a:rPr>
              <a:t>(-x*x*.5) – </a:t>
            </a:r>
            <a:r>
              <a:rPr lang="nl-NL" sz="2000" dirty="0" err="1" smtClean="0">
                <a:latin typeface="Consolas"/>
              </a:rPr>
              <a:t>TMath</a:t>
            </a:r>
            <a:r>
              <a:rPr lang="nl-NL" sz="2000" dirty="0" smtClean="0">
                <a:latin typeface="Consolas"/>
              </a:rPr>
              <a:t>::</a:t>
            </a:r>
            <a:r>
              <a:rPr lang="nl-NL" sz="2000" dirty="0" err="1" smtClean="0">
                <a:latin typeface="Consolas"/>
              </a:rPr>
              <a:t>Gaus</a:t>
            </a:r>
            <a:r>
              <a:rPr lang="nl-NL" sz="2000" dirty="0" smtClean="0">
                <a:latin typeface="Consolas"/>
              </a:rPr>
              <a:t>(x)</a:t>
            </a:r>
          </a:p>
          <a:p>
            <a:pPr>
              <a:spcBef>
                <a:spcPct val="20000"/>
              </a:spcBef>
            </a:pPr>
            <a:r>
              <a:rPr lang="nl-NL" sz="2000" dirty="0" smtClean="0">
                <a:latin typeface="Consolas"/>
              </a:rPr>
              <a:t>[…]</a:t>
            </a:r>
            <a:endParaRPr lang="en-US" sz="2000" dirty="0">
              <a:latin typeface="Consolas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Exercise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cxnSp>
        <p:nvCxnSpPr>
          <p:cNvPr id="4" name="Straight Arrow Connector 3"/>
          <p:cNvCxnSpPr/>
          <p:nvPr/>
        </p:nvCxnSpPr>
        <p:spPr>
          <a:xfrm flipH="1">
            <a:off x="5791200" y="1790700"/>
            <a:ext cx="1536700" cy="8255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7302500" y="1549400"/>
            <a:ext cx="180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chemeClr val="accent1"/>
                </a:solidFill>
              </a:rPr>
              <a:t>For one number</a:t>
            </a:r>
            <a:endParaRPr lang="en-GB" dirty="0">
              <a:solidFill>
                <a:schemeClr val="accent1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ROOT Summer Student Tutorial 2017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83526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0236" y="987395"/>
            <a:ext cx="86327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For </a:t>
            </a:r>
            <a:r>
              <a:rPr lang="en-US" sz="2000" dirty="0">
                <a:ea typeface="Courier" charset="0"/>
                <a:cs typeface="Courier" charset="0"/>
              </a:rPr>
              <a:t>x</a:t>
            </a:r>
            <a:r>
              <a:rPr lang="en-US" sz="2000" dirty="0"/>
              <a:t> values of </a:t>
            </a:r>
            <a:r>
              <a:rPr lang="en-US" sz="2000" dirty="0">
                <a:ea typeface="Courier" charset="0"/>
                <a:cs typeface="Courier" charset="0"/>
              </a:rPr>
              <a:t>0</a:t>
            </a:r>
            <a:r>
              <a:rPr lang="en-US" sz="2000" dirty="0"/>
              <a:t>,</a:t>
            </a:r>
            <a:r>
              <a:rPr lang="en-US" sz="2000" dirty="0">
                <a:ea typeface="Courier" charset="0"/>
                <a:cs typeface="Courier" charset="0"/>
              </a:rPr>
              <a:t>1</a:t>
            </a:r>
            <a:r>
              <a:rPr lang="en-US" sz="2000" dirty="0"/>
              <a:t>,</a:t>
            </a:r>
            <a:r>
              <a:rPr lang="en-US" sz="2000" dirty="0">
                <a:ea typeface="Courier" charset="0"/>
                <a:cs typeface="Courier" charset="0"/>
              </a:rPr>
              <a:t>10</a:t>
            </a:r>
            <a:r>
              <a:rPr lang="en-US" sz="2000" dirty="0"/>
              <a:t> and </a:t>
            </a:r>
            <a:r>
              <a:rPr lang="en-US" sz="2000" dirty="0">
                <a:ea typeface="Courier" charset="0"/>
                <a:cs typeface="Courier" charset="0"/>
              </a:rPr>
              <a:t>20</a:t>
            </a:r>
            <a:r>
              <a:rPr lang="en-US" sz="2000" dirty="0"/>
              <a:t> check </a:t>
            </a:r>
            <a:r>
              <a:rPr lang="en-US" sz="2000" dirty="0" smtClean="0"/>
              <a:t>the difference of the value of a hand-made non-normalised Gaussian and the </a:t>
            </a:r>
            <a:r>
              <a:rPr lang="en-US" sz="2000" dirty="0" err="1" smtClean="0"/>
              <a:t>TMath</a:t>
            </a:r>
            <a:r>
              <a:rPr lang="en-US" sz="2000" dirty="0" smtClean="0"/>
              <a:t>::</a:t>
            </a:r>
            <a:r>
              <a:rPr lang="en-US" sz="2000" dirty="0" err="1" smtClean="0"/>
              <a:t>Gaus</a:t>
            </a:r>
            <a:r>
              <a:rPr lang="en-US" sz="2000" dirty="0" smtClean="0"/>
              <a:t> routine.</a:t>
            </a:r>
            <a:endParaRPr lang="en-US" sz="2000" dirty="0" smtClean="0">
              <a:cs typeface="Arial"/>
            </a:endParaRPr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291511" y="2038350"/>
            <a:ext cx="8594725" cy="1138773"/>
          </a:xfrm>
          <a:prstGeom prst="rect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spcBef>
                <a:spcPct val="20000"/>
              </a:spcBef>
            </a:pPr>
            <a:r>
              <a:rPr lang="nl-NL" sz="2000" dirty="0">
                <a:latin typeface="Consolas"/>
              </a:rPr>
              <a:t>root </a:t>
            </a:r>
            <a:r>
              <a:rPr lang="nl-NL" sz="2000" dirty="0" smtClean="0">
                <a:latin typeface="Consolas"/>
              </a:rPr>
              <a:t>[0] double x=0</a:t>
            </a:r>
          </a:p>
          <a:p>
            <a:pPr>
              <a:spcBef>
                <a:spcPct val="20000"/>
              </a:spcBef>
            </a:pPr>
            <a:r>
              <a:rPr lang="nl-NL" sz="2000" dirty="0" smtClean="0">
                <a:latin typeface="Consolas"/>
              </a:rPr>
              <a:t>root [1] </a:t>
            </a:r>
            <a:r>
              <a:rPr lang="nl-NL" sz="2000" dirty="0" err="1" smtClean="0">
                <a:latin typeface="Consolas"/>
              </a:rPr>
              <a:t>exp</a:t>
            </a:r>
            <a:r>
              <a:rPr lang="nl-NL" sz="2000" dirty="0" smtClean="0">
                <a:latin typeface="Consolas"/>
              </a:rPr>
              <a:t>(-x*x*.5) – </a:t>
            </a:r>
            <a:r>
              <a:rPr lang="nl-NL" sz="2000" dirty="0" err="1" smtClean="0">
                <a:latin typeface="Consolas"/>
              </a:rPr>
              <a:t>TMath</a:t>
            </a:r>
            <a:r>
              <a:rPr lang="nl-NL" sz="2000" dirty="0" smtClean="0">
                <a:latin typeface="Consolas"/>
              </a:rPr>
              <a:t>::</a:t>
            </a:r>
            <a:r>
              <a:rPr lang="nl-NL" sz="2000" dirty="0" err="1" smtClean="0">
                <a:latin typeface="Consolas"/>
              </a:rPr>
              <a:t>Gaus</a:t>
            </a:r>
            <a:r>
              <a:rPr lang="nl-NL" sz="2000" dirty="0" smtClean="0">
                <a:latin typeface="Consolas"/>
              </a:rPr>
              <a:t>(x)</a:t>
            </a:r>
          </a:p>
          <a:p>
            <a:pPr>
              <a:spcBef>
                <a:spcPct val="20000"/>
              </a:spcBef>
            </a:pPr>
            <a:r>
              <a:rPr lang="nl-NL" sz="2000" dirty="0" smtClean="0">
                <a:latin typeface="Consolas"/>
              </a:rPr>
              <a:t>[…]</a:t>
            </a:r>
            <a:endParaRPr lang="en-US" sz="2000" dirty="0">
              <a:latin typeface="Consolas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Exercise Solution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291511" y="3848100"/>
            <a:ext cx="8594725" cy="646331"/>
          </a:xfrm>
          <a:prstGeom prst="rect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spcBef>
                <a:spcPct val="20000"/>
              </a:spcBef>
            </a:pPr>
            <a:r>
              <a:rPr lang="nl-NL" dirty="0" smtClean="0">
                <a:latin typeface="Consolas"/>
              </a:rPr>
              <a:t>root [0] </a:t>
            </a:r>
            <a:r>
              <a:rPr lang="nl-NL" dirty="0" err="1" smtClean="0">
                <a:latin typeface="Consolas"/>
              </a:rPr>
              <a:t>for</a:t>
            </a:r>
            <a:r>
              <a:rPr lang="nl-NL" dirty="0" smtClean="0">
                <a:latin typeface="Consolas"/>
              </a:rPr>
              <a:t> (auto v : {0.,1.,10.,20.}) </a:t>
            </a:r>
            <a:r>
              <a:rPr lang="nl-NL" dirty="0" err="1" smtClean="0">
                <a:latin typeface="Consolas"/>
              </a:rPr>
              <a:t>cout</a:t>
            </a:r>
            <a:r>
              <a:rPr lang="nl-NL" dirty="0" smtClean="0">
                <a:latin typeface="Consolas"/>
              </a:rPr>
              <a:t> &lt;&lt; v &lt;&lt; “ ” &lt;&lt; </a:t>
            </a:r>
            <a:r>
              <a:rPr lang="nl-NL" dirty="0" err="1" smtClean="0">
                <a:latin typeface="Consolas"/>
              </a:rPr>
              <a:t>exp</a:t>
            </a:r>
            <a:r>
              <a:rPr lang="nl-NL" dirty="0" smtClean="0">
                <a:latin typeface="Consolas"/>
              </a:rPr>
              <a:t>(-v*</a:t>
            </a:r>
            <a:r>
              <a:rPr lang="nl-NL" dirty="0">
                <a:latin typeface="Consolas"/>
              </a:rPr>
              <a:t>v</a:t>
            </a:r>
            <a:r>
              <a:rPr lang="nl-NL" dirty="0" smtClean="0">
                <a:latin typeface="Consolas"/>
              </a:rPr>
              <a:t>*.5) – </a:t>
            </a:r>
            <a:r>
              <a:rPr lang="nl-NL" dirty="0" err="1" smtClean="0">
                <a:latin typeface="Consolas"/>
              </a:rPr>
              <a:t>TMath</a:t>
            </a:r>
            <a:r>
              <a:rPr lang="nl-NL" dirty="0" smtClean="0">
                <a:latin typeface="Consolas"/>
              </a:rPr>
              <a:t>::</a:t>
            </a:r>
            <a:r>
              <a:rPr lang="nl-NL" dirty="0" err="1" smtClean="0">
                <a:latin typeface="Consolas"/>
              </a:rPr>
              <a:t>Gaus</a:t>
            </a:r>
            <a:r>
              <a:rPr lang="nl-NL" dirty="0" smtClean="0">
                <a:latin typeface="Consolas"/>
              </a:rPr>
              <a:t>(v) &lt;&lt; </a:t>
            </a:r>
            <a:r>
              <a:rPr lang="nl-NL" dirty="0" err="1" smtClean="0">
                <a:latin typeface="Consolas"/>
              </a:rPr>
              <a:t>endl</a:t>
            </a:r>
            <a:r>
              <a:rPr lang="nl-NL" dirty="0" smtClean="0">
                <a:latin typeface="Consolas"/>
              </a:rPr>
              <a:t> </a:t>
            </a:r>
            <a:endParaRPr lang="en-US" dirty="0">
              <a:latin typeface="Consola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93735" y="3284904"/>
            <a:ext cx="86327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Gill Sans"/>
              </a:rPr>
              <a:t>Many possible ways of solving this! </a:t>
            </a:r>
            <a:r>
              <a:rPr lang="en-US" sz="2000" dirty="0" err="1" smtClean="0">
                <a:latin typeface="Gill Sans"/>
              </a:rPr>
              <a:t>E.g</a:t>
            </a:r>
            <a:r>
              <a:rPr lang="en-US" sz="2000" dirty="0" smtClean="0">
                <a:latin typeface="Gill Sans"/>
              </a:rPr>
              <a:t>:</a:t>
            </a:r>
            <a:endParaRPr lang="en-US" sz="2000" dirty="0" smtClean="0">
              <a:latin typeface="Gill Sans"/>
              <a:cs typeface="Arial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ROOT Summer Student Tutorial 2017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42127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7650" y="946150"/>
            <a:ext cx="66688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The class TF1 represents one dimensional functions (e.g. </a:t>
            </a:r>
            <a:r>
              <a:rPr lang="en-US" sz="2000" i="1" dirty="0" smtClean="0"/>
              <a:t>f(x)</a:t>
            </a:r>
            <a:r>
              <a:rPr lang="en-US" sz="2000" dirty="0" smtClean="0"/>
              <a:t> ):</a:t>
            </a:r>
            <a:endParaRPr lang="en-US" sz="2000" dirty="0"/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247650" y="1422400"/>
            <a:ext cx="8464550" cy="701731"/>
          </a:xfrm>
          <a:prstGeom prst="rect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spcBef>
                <a:spcPct val="20000"/>
              </a:spcBef>
            </a:pPr>
            <a:r>
              <a:rPr lang="nl-NL" dirty="0">
                <a:latin typeface="Consolas"/>
              </a:rPr>
              <a:t>root </a:t>
            </a:r>
            <a:r>
              <a:rPr lang="nl-NL" dirty="0" smtClean="0">
                <a:latin typeface="Consolas"/>
              </a:rPr>
              <a:t>[0] </a:t>
            </a:r>
            <a:r>
              <a:rPr lang="nl-NL" dirty="0">
                <a:latin typeface="Consolas"/>
              </a:rPr>
              <a:t>TF1 f1("f1","sin(x)/x",0.,10</a:t>
            </a:r>
            <a:r>
              <a:rPr lang="nl-NL" dirty="0" smtClean="0">
                <a:latin typeface="Consolas"/>
              </a:rPr>
              <a:t>.);//</a:t>
            </a:r>
            <a:r>
              <a:rPr lang="nl-NL" dirty="0" err="1" smtClean="0">
                <a:latin typeface="Consolas"/>
              </a:rPr>
              <a:t>name,formula</a:t>
            </a:r>
            <a:r>
              <a:rPr lang="nl-NL" dirty="0" smtClean="0">
                <a:latin typeface="Consolas"/>
              </a:rPr>
              <a:t>, min, max</a:t>
            </a:r>
            <a:endParaRPr lang="nl-NL" dirty="0">
              <a:latin typeface="Consolas"/>
            </a:endParaRPr>
          </a:p>
          <a:p>
            <a:pPr>
              <a:spcBef>
                <a:spcPct val="20000"/>
              </a:spcBef>
            </a:pPr>
            <a:r>
              <a:rPr lang="nl-NL" dirty="0">
                <a:latin typeface="Consolas"/>
              </a:rPr>
              <a:t>root [</a:t>
            </a:r>
            <a:r>
              <a:rPr lang="nl-NL" dirty="0" smtClean="0">
                <a:latin typeface="Consolas"/>
              </a:rPr>
              <a:t>1] </a:t>
            </a:r>
            <a:r>
              <a:rPr lang="nl-NL" dirty="0">
                <a:latin typeface="Consolas"/>
              </a:rPr>
              <a:t>f1.Draw();</a:t>
            </a:r>
            <a:endParaRPr lang="en-US" dirty="0">
              <a:latin typeface="Consola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47649" y="2432050"/>
            <a:ext cx="77509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An extended </a:t>
            </a:r>
            <a:r>
              <a:rPr lang="en-US" sz="2000" dirty="0"/>
              <a:t>version of this example is the definition of a function </a:t>
            </a:r>
            <a:endParaRPr lang="en-US" sz="2000" dirty="0" smtClean="0"/>
          </a:p>
          <a:p>
            <a:r>
              <a:rPr lang="en-US" sz="2000" dirty="0" smtClean="0"/>
              <a:t>with parameters:</a:t>
            </a:r>
            <a:endParaRPr lang="en-US" sz="2000" dirty="0"/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247650" y="3251260"/>
            <a:ext cx="8464550" cy="1138773"/>
          </a:xfrm>
          <a:prstGeom prst="rect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spcBef>
                <a:spcPct val="20000"/>
              </a:spcBef>
            </a:pPr>
            <a:r>
              <a:rPr lang="nl-NL" sz="2000" dirty="0">
                <a:latin typeface="Consolas"/>
              </a:rPr>
              <a:t>root </a:t>
            </a:r>
            <a:r>
              <a:rPr lang="nl-NL" sz="2000" dirty="0" smtClean="0">
                <a:latin typeface="Consolas"/>
              </a:rPr>
              <a:t>[2] </a:t>
            </a:r>
            <a:r>
              <a:rPr lang="nl-NL" sz="2000" dirty="0">
                <a:latin typeface="Consolas"/>
              </a:rPr>
              <a:t>TF1 f2("f2","[0]*</a:t>
            </a:r>
            <a:r>
              <a:rPr lang="nl-NL" sz="2000" dirty="0" err="1">
                <a:latin typeface="Consolas"/>
              </a:rPr>
              <a:t>sin</a:t>
            </a:r>
            <a:r>
              <a:rPr lang="nl-NL" sz="2000" dirty="0">
                <a:latin typeface="Consolas"/>
              </a:rPr>
              <a:t>([1]*x)/x",0.,10.);</a:t>
            </a:r>
          </a:p>
          <a:p>
            <a:pPr>
              <a:spcBef>
                <a:spcPct val="20000"/>
              </a:spcBef>
            </a:pPr>
            <a:r>
              <a:rPr lang="nl-NL" sz="2000" dirty="0">
                <a:latin typeface="Consolas"/>
              </a:rPr>
              <a:t>root </a:t>
            </a:r>
            <a:r>
              <a:rPr lang="nl-NL" sz="2000" dirty="0" smtClean="0">
                <a:latin typeface="Consolas"/>
              </a:rPr>
              <a:t>[3] f2.SetParameters(1,1);</a:t>
            </a:r>
            <a:endParaRPr lang="nl-NL" sz="2000" dirty="0">
              <a:latin typeface="Consolas"/>
            </a:endParaRPr>
          </a:p>
          <a:p>
            <a:pPr>
              <a:spcBef>
                <a:spcPct val="20000"/>
              </a:spcBef>
            </a:pPr>
            <a:r>
              <a:rPr lang="nl-NL" sz="2000" dirty="0">
                <a:latin typeface="Consolas"/>
              </a:rPr>
              <a:t>root </a:t>
            </a:r>
            <a:r>
              <a:rPr lang="nl-NL" sz="2000" dirty="0" smtClean="0">
                <a:latin typeface="Consolas"/>
              </a:rPr>
              <a:t>[4] </a:t>
            </a:r>
            <a:r>
              <a:rPr lang="nl-NL" sz="2000" dirty="0">
                <a:latin typeface="Consolas"/>
              </a:rPr>
              <a:t>f2.Draw();</a:t>
            </a:r>
            <a:endParaRPr lang="en-US" sz="2000" dirty="0">
              <a:latin typeface="Consolas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ROOT As a Function Plotter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ROOT Summer Student Tutorial 2017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13691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7650" y="946150"/>
            <a:ext cx="73695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Gill Sans"/>
              </a:rPr>
              <a:t>The class TF1 represents one dimensional functions (e.g. </a:t>
            </a:r>
            <a:r>
              <a:rPr lang="en-US" sz="2000" i="1" dirty="0" smtClean="0">
                <a:latin typeface="Gill Sans"/>
              </a:rPr>
              <a:t>f(x)</a:t>
            </a:r>
            <a:r>
              <a:rPr lang="en-US" sz="2000" dirty="0" smtClean="0">
                <a:latin typeface="Gill Sans"/>
              </a:rPr>
              <a:t> ):</a:t>
            </a:r>
            <a:endParaRPr lang="en-US" sz="2000" dirty="0">
              <a:latin typeface="Gill Sans"/>
            </a:endParaRP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247650" y="1422400"/>
            <a:ext cx="8464550" cy="701731"/>
          </a:xfrm>
          <a:prstGeom prst="rect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spcBef>
                <a:spcPct val="20000"/>
              </a:spcBef>
            </a:pPr>
            <a:r>
              <a:rPr lang="nl-NL" dirty="0">
                <a:latin typeface="Consolas"/>
              </a:rPr>
              <a:t>root </a:t>
            </a:r>
            <a:r>
              <a:rPr lang="nl-NL" dirty="0" smtClean="0">
                <a:latin typeface="Consolas"/>
              </a:rPr>
              <a:t>[0] </a:t>
            </a:r>
            <a:r>
              <a:rPr lang="nl-NL" dirty="0">
                <a:latin typeface="Consolas"/>
              </a:rPr>
              <a:t>TF1 f1("f1","sin(x)/x",0.,10</a:t>
            </a:r>
            <a:r>
              <a:rPr lang="nl-NL" dirty="0" smtClean="0">
                <a:latin typeface="Consolas"/>
              </a:rPr>
              <a:t>.);//</a:t>
            </a:r>
            <a:r>
              <a:rPr lang="nl-NL" dirty="0" err="1" smtClean="0">
                <a:latin typeface="Consolas"/>
              </a:rPr>
              <a:t>name,formula</a:t>
            </a:r>
            <a:r>
              <a:rPr lang="nl-NL" dirty="0" smtClean="0">
                <a:latin typeface="Consolas"/>
              </a:rPr>
              <a:t>, min, max</a:t>
            </a:r>
            <a:endParaRPr lang="nl-NL" dirty="0">
              <a:latin typeface="Consolas"/>
            </a:endParaRPr>
          </a:p>
          <a:p>
            <a:pPr>
              <a:spcBef>
                <a:spcPct val="20000"/>
              </a:spcBef>
            </a:pPr>
            <a:r>
              <a:rPr lang="nl-NL" dirty="0">
                <a:latin typeface="Consolas"/>
              </a:rPr>
              <a:t>root [</a:t>
            </a:r>
            <a:r>
              <a:rPr lang="nl-NL" dirty="0" smtClean="0">
                <a:latin typeface="Consolas"/>
              </a:rPr>
              <a:t>1] </a:t>
            </a:r>
            <a:r>
              <a:rPr lang="nl-NL" dirty="0">
                <a:latin typeface="Consolas"/>
              </a:rPr>
              <a:t>f1.Draw();</a:t>
            </a:r>
            <a:endParaRPr lang="en-US" dirty="0">
              <a:latin typeface="Consola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47650" y="2432050"/>
            <a:ext cx="76322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Gill Sans"/>
              </a:rPr>
              <a:t>An extended </a:t>
            </a:r>
            <a:r>
              <a:rPr lang="en-US" sz="2000" dirty="0">
                <a:latin typeface="Gill Sans"/>
              </a:rPr>
              <a:t>version of this example is the definition of a function </a:t>
            </a:r>
            <a:endParaRPr lang="en-US" sz="2000" dirty="0" smtClean="0">
              <a:latin typeface="Gill Sans"/>
            </a:endParaRPr>
          </a:p>
          <a:p>
            <a:r>
              <a:rPr lang="en-US" sz="2000" dirty="0" smtClean="0">
                <a:latin typeface="Gill Sans"/>
              </a:rPr>
              <a:t>with parameters:</a:t>
            </a:r>
            <a:endParaRPr lang="en-US" sz="2000" dirty="0">
              <a:latin typeface="Gill Sans"/>
            </a:endParaRPr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247650" y="3251260"/>
            <a:ext cx="8464550" cy="1138773"/>
          </a:xfrm>
          <a:prstGeom prst="rect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spcBef>
                <a:spcPct val="20000"/>
              </a:spcBef>
            </a:pPr>
            <a:r>
              <a:rPr lang="nl-NL" sz="2000" dirty="0">
                <a:latin typeface="Consolas"/>
              </a:rPr>
              <a:t>root </a:t>
            </a:r>
            <a:r>
              <a:rPr lang="nl-NL" sz="2000" dirty="0" smtClean="0">
                <a:latin typeface="Consolas"/>
              </a:rPr>
              <a:t>[2] </a:t>
            </a:r>
            <a:r>
              <a:rPr lang="nl-NL" sz="2000" dirty="0">
                <a:latin typeface="Consolas"/>
              </a:rPr>
              <a:t>TF1 f2("f2","[0]*</a:t>
            </a:r>
            <a:r>
              <a:rPr lang="nl-NL" sz="2000" dirty="0" err="1">
                <a:latin typeface="Consolas"/>
              </a:rPr>
              <a:t>sin</a:t>
            </a:r>
            <a:r>
              <a:rPr lang="nl-NL" sz="2000" dirty="0">
                <a:latin typeface="Consolas"/>
              </a:rPr>
              <a:t>([1]*x)/x",0.,10.);</a:t>
            </a:r>
          </a:p>
          <a:p>
            <a:pPr>
              <a:spcBef>
                <a:spcPct val="20000"/>
              </a:spcBef>
            </a:pPr>
            <a:r>
              <a:rPr lang="nl-NL" sz="2000" dirty="0">
                <a:latin typeface="Consolas"/>
              </a:rPr>
              <a:t>root </a:t>
            </a:r>
            <a:r>
              <a:rPr lang="nl-NL" sz="2000" dirty="0" smtClean="0">
                <a:latin typeface="Consolas"/>
              </a:rPr>
              <a:t>[3] f2.SetParameters(1,1);</a:t>
            </a:r>
            <a:endParaRPr lang="nl-NL" sz="2000" dirty="0">
              <a:latin typeface="Consolas"/>
            </a:endParaRPr>
          </a:p>
          <a:p>
            <a:pPr>
              <a:spcBef>
                <a:spcPct val="20000"/>
              </a:spcBef>
            </a:pPr>
            <a:r>
              <a:rPr lang="nl-NL" sz="2000" dirty="0">
                <a:latin typeface="Consolas"/>
              </a:rPr>
              <a:t>root </a:t>
            </a:r>
            <a:r>
              <a:rPr lang="nl-NL" sz="2000" dirty="0" smtClean="0">
                <a:latin typeface="Consolas"/>
              </a:rPr>
              <a:t>[4] </a:t>
            </a:r>
            <a:r>
              <a:rPr lang="nl-NL" sz="2000" dirty="0">
                <a:latin typeface="Consolas"/>
              </a:rPr>
              <a:t>f2.Draw();</a:t>
            </a:r>
            <a:endParaRPr lang="en-US" sz="2000" dirty="0">
              <a:latin typeface="Consolas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ROOT As a Function Plotter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65324" y="851181"/>
            <a:ext cx="5375275" cy="36271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ROOT Summer Student Tutorial 2017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45772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Exercise: Interaction </a:t>
            </a:r>
            <a:r>
              <a:rPr lang="en-US" sz="3600" spc="150" dirty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W</a:t>
            </a:r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ith </a:t>
            </a:r>
            <a:r>
              <a:rPr lang="en-US" sz="3600" spc="150" dirty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T</a:t>
            </a:r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he Plot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2950" y="874713"/>
            <a:ext cx="5321963" cy="3930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881563"/>
            <a:ext cx="2895600" cy="273844"/>
          </a:xfrm>
        </p:spPr>
        <p:txBody>
          <a:bodyPr/>
          <a:lstStyle/>
          <a:p>
            <a:r>
              <a:rPr lang="en-US" dirty="0" smtClean="0"/>
              <a:t>ROOT Summer Student Tutorial 2017</a:t>
            </a:r>
            <a:endParaRPr lang="en-GB" dirty="0"/>
          </a:p>
        </p:txBody>
      </p:sp>
      <p:cxnSp>
        <p:nvCxnSpPr>
          <p:cNvPr id="3" name="Straight Arrow Connector 2"/>
          <p:cNvCxnSpPr/>
          <p:nvPr/>
        </p:nvCxnSpPr>
        <p:spPr>
          <a:xfrm flipV="1">
            <a:off x="596900" y="1333500"/>
            <a:ext cx="1778000" cy="1333500"/>
          </a:xfrm>
          <a:prstGeom prst="straightConnector1">
            <a:avLst/>
          </a:prstGeom>
          <a:ln w="762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1431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Exercise: Interaction </a:t>
            </a:r>
            <a:r>
              <a:rPr lang="en-US" sz="3600" spc="150" dirty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W</a:t>
            </a:r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ith </a:t>
            </a:r>
            <a:r>
              <a:rPr lang="en-US" sz="3600" spc="150" dirty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T</a:t>
            </a:r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he Plot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800" y="879271"/>
            <a:ext cx="6540895" cy="3870530"/>
          </a:xfrm>
          <a:prstGeom prst="rect">
            <a:avLst/>
          </a:prstGeom>
        </p:spPr>
      </p:pic>
      <p:sp>
        <p:nvSpPr>
          <p:cNvPr id="6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881563"/>
            <a:ext cx="2895600" cy="273844"/>
          </a:xfrm>
        </p:spPr>
        <p:txBody>
          <a:bodyPr/>
          <a:lstStyle/>
          <a:p>
            <a:r>
              <a:rPr lang="en-US" dirty="0" smtClean="0"/>
              <a:t>ROOT Summer Student Tutorial 2017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76790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Exercise: Interaction </a:t>
            </a:r>
            <a:r>
              <a:rPr lang="en-US" sz="3600" spc="150" dirty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W</a:t>
            </a:r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ith </a:t>
            </a:r>
            <a:r>
              <a:rPr lang="en-US" sz="3600" spc="150" dirty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T</a:t>
            </a:r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he Plot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1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881563"/>
            <a:ext cx="2895600" cy="273844"/>
          </a:xfrm>
        </p:spPr>
        <p:txBody>
          <a:bodyPr/>
          <a:lstStyle/>
          <a:p>
            <a:r>
              <a:rPr lang="en-US" dirty="0" smtClean="0"/>
              <a:t>ROOT Summer Student Tutorial 2017</a:t>
            </a:r>
            <a:endParaRPr lang="en-GB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799" y="874711"/>
            <a:ext cx="6528485" cy="3914103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>
            <a:off x="3848100" y="2336801"/>
            <a:ext cx="1054100" cy="0"/>
          </a:xfrm>
          <a:prstGeom prst="straightConnector1">
            <a:avLst/>
          </a:prstGeom>
          <a:ln w="762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991100" y="1879600"/>
            <a:ext cx="2311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</a:t>
            </a:r>
            <a:r>
              <a:rPr lang="en-GB" dirty="0" smtClean="0"/>
              <a:t>lick on the curve and change colour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12596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Exercise: Interaction </a:t>
            </a:r>
            <a:r>
              <a:rPr lang="en-US" sz="3600" spc="150" dirty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W</a:t>
            </a:r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ith </a:t>
            </a:r>
            <a:r>
              <a:rPr lang="en-US" sz="3600" spc="150" dirty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T</a:t>
            </a:r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he Plot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1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881563"/>
            <a:ext cx="2895600" cy="273844"/>
          </a:xfrm>
        </p:spPr>
        <p:txBody>
          <a:bodyPr/>
          <a:lstStyle/>
          <a:p>
            <a:r>
              <a:rPr lang="en-US" dirty="0" smtClean="0"/>
              <a:t>ROOT Summer Student Tutorial 2017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8100" y="874712"/>
            <a:ext cx="6536027" cy="391410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0" y="2710766"/>
            <a:ext cx="5257800" cy="1581834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419100" y="2006600"/>
            <a:ext cx="977900" cy="952500"/>
          </a:xfrm>
          <a:prstGeom prst="straightConnector1">
            <a:avLst/>
          </a:prstGeom>
          <a:ln w="762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 flipV="1">
            <a:off x="4165600" y="3987800"/>
            <a:ext cx="2032000" cy="893763"/>
          </a:xfrm>
          <a:prstGeom prst="straightConnector1">
            <a:avLst/>
          </a:prstGeom>
          <a:ln w="762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246523" y="4649153"/>
            <a:ext cx="2630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Set </a:t>
            </a:r>
            <a:r>
              <a:rPr lang="en-GB" smtClean="0"/>
              <a:t>“Immediate preview</a:t>
            </a:r>
            <a:r>
              <a:rPr lang="en-GB" dirty="0" smtClean="0"/>
              <a:t>”</a:t>
            </a:r>
            <a:endParaRPr lang="en-GB" dirty="0"/>
          </a:p>
        </p:txBody>
      </p:sp>
      <p:cxnSp>
        <p:nvCxnSpPr>
          <p:cNvPr id="17" name="Straight Arrow Connector 16"/>
          <p:cNvCxnSpPr/>
          <p:nvPr/>
        </p:nvCxnSpPr>
        <p:spPr>
          <a:xfrm flipH="1">
            <a:off x="5588000" y="2006600"/>
            <a:ext cx="965200" cy="1422400"/>
          </a:xfrm>
          <a:prstGeom prst="straightConnector1">
            <a:avLst/>
          </a:prstGeom>
          <a:ln w="762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5575300" y="1652368"/>
            <a:ext cx="20872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Increment in steps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58701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Exercise: Interaction </a:t>
            </a:r>
            <a:r>
              <a:rPr lang="en-US" sz="3600" spc="150" dirty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W</a:t>
            </a:r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ith </a:t>
            </a:r>
            <a:r>
              <a:rPr lang="en-US" sz="3600" spc="150" dirty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T</a:t>
            </a:r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he Plot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1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881563"/>
            <a:ext cx="2895600" cy="273844"/>
          </a:xfrm>
        </p:spPr>
        <p:txBody>
          <a:bodyPr/>
          <a:lstStyle/>
          <a:p>
            <a:r>
              <a:rPr lang="en-US" dirty="0" smtClean="0"/>
              <a:t>ROOT Summer Student Tutorial 2017</a:t>
            </a:r>
            <a:endParaRPr lang="en-GB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0289" y="874712"/>
            <a:ext cx="6568497" cy="3914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582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How Can I Run ROOT?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26999" y="993236"/>
            <a:ext cx="8661401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 err="1" smtClean="0"/>
              <a:t>You</a:t>
            </a:r>
            <a:r>
              <a:rPr lang="es-ES" sz="2000" dirty="0" smtClean="0"/>
              <a:t> can </a:t>
            </a:r>
            <a:r>
              <a:rPr lang="es-ES" sz="2000" dirty="0" err="1" smtClean="0"/>
              <a:t>choose</a:t>
            </a:r>
            <a:r>
              <a:rPr lang="es-ES" sz="2000" dirty="0" smtClean="0"/>
              <a:t> </a:t>
            </a:r>
            <a:r>
              <a:rPr lang="es-ES" sz="2000" dirty="0" err="1" smtClean="0"/>
              <a:t>between</a:t>
            </a:r>
            <a:r>
              <a:rPr lang="es-ES" sz="2000" dirty="0" smtClean="0"/>
              <a:t> </a:t>
            </a:r>
            <a:r>
              <a:rPr lang="es-ES" sz="2000" dirty="0" err="1" smtClean="0"/>
              <a:t>three</a:t>
            </a:r>
            <a:r>
              <a:rPr lang="es-ES" sz="2000" dirty="0" smtClean="0"/>
              <a:t> </a:t>
            </a:r>
            <a:r>
              <a:rPr lang="es-ES" sz="2000" dirty="0" err="1" smtClean="0"/>
              <a:t>options</a:t>
            </a:r>
            <a:r>
              <a:rPr lang="es-ES" sz="2000" dirty="0" smtClean="0"/>
              <a:t>:</a:t>
            </a:r>
            <a:endParaRPr lang="en-US" sz="2000" b="1" dirty="0" smtClean="0"/>
          </a:p>
          <a:p>
            <a:endParaRPr lang="en-US" sz="2000" b="1" dirty="0" smtClean="0"/>
          </a:p>
          <a:p>
            <a:pPr marL="457200" indent="-457200">
              <a:buFont typeface="+mj-lt"/>
              <a:buAutoNum type="arabicPeriod"/>
            </a:pPr>
            <a:r>
              <a:rPr lang="en-US" sz="2000" dirty="0" smtClean="0"/>
              <a:t>Local ROOT installation</a:t>
            </a:r>
          </a:p>
          <a:p>
            <a:pPr marL="914400" lvl="1" indent="-457200">
              <a:buFont typeface="Arial" pitchFamily="34" charset="0"/>
              <a:buChar char="•"/>
            </a:pPr>
            <a:r>
              <a:rPr lang="es-ES" sz="2000" dirty="0" smtClean="0">
                <a:hlinkClick r:id="rId2"/>
              </a:rPr>
              <a:t>https://root.cern.ch/downloading-root</a:t>
            </a:r>
            <a:endParaRPr lang="en-US" sz="2000" dirty="0" smtClean="0"/>
          </a:p>
          <a:p>
            <a:pPr marL="457200" indent="-457200">
              <a:buFont typeface="+mj-lt"/>
              <a:buAutoNum type="arabicPeriod"/>
            </a:pPr>
            <a:r>
              <a:rPr lang="es-ES" sz="2000" dirty="0" err="1" smtClean="0"/>
              <a:t>Lxplus</a:t>
            </a:r>
            <a:r>
              <a:rPr lang="es-ES" sz="2000" dirty="0" smtClean="0"/>
              <a:t> </a:t>
            </a:r>
            <a:r>
              <a:rPr lang="es-ES" sz="2000" dirty="0" err="1" smtClean="0"/>
              <a:t>node</a:t>
            </a:r>
            <a:endParaRPr lang="es-ES" sz="2000" dirty="0" smtClean="0"/>
          </a:p>
          <a:p>
            <a:pPr marL="914400" lvl="1" indent="-457200">
              <a:buFont typeface="Arial" pitchFamily="34" charset="0"/>
              <a:buChar char="•"/>
            </a:pPr>
            <a:r>
              <a:rPr lang="es-ES" sz="2000" dirty="0">
                <a:hlinkClick r:id="rId3"/>
              </a:rPr>
              <a:t>https://</a:t>
            </a:r>
            <a:r>
              <a:rPr lang="es-ES" sz="2000" dirty="0" smtClean="0">
                <a:hlinkClick r:id="rId3"/>
              </a:rPr>
              <a:t>github.com/root-project/training/blob/master/2017/lxplus.md</a:t>
            </a:r>
            <a:endParaRPr lang="es-ES" sz="2000" dirty="0" smtClean="0"/>
          </a:p>
          <a:p>
            <a:pPr marL="457200" indent="-457200">
              <a:buFont typeface="+mj-lt"/>
              <a:buAutoNum type="arabicPeriod"/>
            </a:pPr>
            <a:r>
              <a:rPr lang="es-ES" sz="2000" dirty="0" smtClean="0"/>
              <a:t>SWAN</a:t>
            </a:r>
          </a:p>
          <a:p>
            <a:pPr marL="914400" lvl="1" indent="-457200">
              <a:buFont typeface="Arial" pitchFamily="34" charset="0"/>
              <a:buChar char="•"/>
            </a:pPr>
            <a:r>
              <a:rPr lang="es-ES" sz="2000" dirty="0" smtClean="0"/>
              <a:t>No </a:t>
            </a:r>
            <a:r>
              <a:rPr lang="es-ES" sz="2000" dirty="0" err="1" smtClean="0"/>
              <a:t>installation</a:t>
            </a:r>
            <a:r>
              <a:rPr lang="es-ES" sz="2000" dirty="0" smtClean="0"/>
              <a:t> </a:t>
            </a:r>
            <a:r>
              <a:rPr lang="es-ES" sz="2000" dirty="0" err="1" smtClean="0"/>
              <a:t>needed</a:t>
            </a:r>
            <a:r>
              <a:rPr lang="es-ES" sz="2000" dirty="0" smtClean="0"/>
              <a:t>: </a:t>
            </a:r>
            <a:r>
              <a:rPr lang="es-ES" sz="2000" dirty="0" err="1" smtClean="0"/>
              <a:t>only</a:t>
            </a:r>
            <a:r>
              <a:rPr lang="es-ES" sz="2000" dirty="0" smtClean="0"/>
              <a:t> a web browser</a:t>
            </a:r>
          </a:p>
          <a:p>
            <a:pPr marL="914400" lvl="1" indent="-457200">
              <a:buFont typeface="Arial" pitchFamily="34" charset="0"/>
              <a:buChar char="•"/>
            </a:pPr>
            <a:r>
              <a:rPr lang="es-ES" sz="2000" dirty="0" err="1" smtClean="0"/>
              <a:t>Preparation</a:t>
            </a:r>
            <a:r>
              <a:rPr lang="es-ES" sz="2000" dirty="0" smtClean="0"/>
              <a:t>: log </a:t>
            </a:r>
            <a:r>
              <a:rPr lang="es-ES" sz="2000" dirty="0" err="1" smtClean="0"/>
              <a:t>into</a:t>
            </a:r>
            <a:r>
              <a:rPr lang="es-ES" sz="2000" dirty="0" smtClean="0"/>
              <a:t> </a:t>
            </a:r>
            <a:r>
              <a:rPr lang="es-ES" sz="2000" dirty="0" err="1" smtClean="0"/>
              <a:t>CERNBox</a:t>
            </a:r>
            <a:r>
              <a:rPr lang="es-ES" sz="2000" dirty="0" smtClean="0"/>
              <a:t> at </a:t>
            </a:r>
            <a:r>
              <a:rPr lang="es-ES" sz="2000" dirty="0">
                <a:hlinkClick r:id="rId4"/>
              </a:rPr>
              <a:t>https://</a:t>
            </a:r>
            <a:r>
              <a:rPr lang="es-ES" sz="2000" dirty="0" smtClean="0">
                <a:hlinkClick r:id="rId4"/>
              </a:rPr>
              <a:t>cernbox.cern.ch</a:t>
            </a:r>
            <a:endParaRPr lang="es-ES" sz="2000" dirty="0" smtClean="0"/>
          </a:p>
          <a:p>
            <a:pPr marL="914400" lvl="1" indent="-457200">
              <a:buFont typeface="Arial" pitchFamily="34" charset="0"/>
              <a:buChar char="•"/>
            </a:pPr>
            <a:r>
              <a:rPr lang="es-ES" sz="2000" dirty="0" smtClean="0"/>
              <a:t>Access SWAN </a:t>
            </a:r>
            <a:r>
              <a:rPr lang="es-ES" sz="2000" dirty="0" err="1" smtClean="0"/>
              <a:t>service</a:t>
            </a:r>
            <a:r>
              <a:rPr lang="es-ES" sz="2000" dirty="0" smtClean="0"/>
              <a:t> at </a:t>
            </a:r>
            <a:r>
              <a:rPr lang="es-ES" sz="2000" dirty="0" smtClean="0">
                <a:hlinkClick r:id="rId5"/>
              </a:rPr>
              <a:t>https://swan.cern.ch</a:t>
            </a:r>
            <a:endParaRPr lang="es-ES" sz="2000" dirty="0" smtClean="0"/>
          </a:p>
          <a:p>
            <a:pPr lvl="1"/>
            <a:endParaRPr lang="es-ES" sz="2000" dirty="0" smtClean="0"/>
          </a:p>
          <a:p>
            <a:pPr marL="914400" lvl="1" indent="-457200">
              <a:buFont typeface="+mj-lt"/>
              <a:buAutoNum type="arabicPeriod"/>
            </a:pPr>
            <a:endParaRPr lang="en-US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 smtClean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ROOT Summer Student Tutorial 2017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3980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Exercise: Interaction </a:t>
            </a:r>
            <a:r>
              <a:rPr lang="en-US" sz="3600" spc="150" dirty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W</a:t>
            </a:r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ith </a:t>
            </a:r>
            <a:r>
              <a:rPr lang="en-US" sz="3600" spc="150" dirty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T</a:t>
            </a:r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he Plot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1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881563"/>
            <a:ext cx="2895600" cy="273844"/>
          </a:xfrm>
        </p:spPr>
        <p:txBody>
          <a:bodyPr/>
          <a:lstStyle/>
          <a:p>
            <a:r>
              <a:rPr lang="en-US" dirty="0" smtClean="0"/>
              <a:t>ROOT Summer Student Tutorial 2017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7586" y="881062"/>
            <a:ext cx="6502980" cy="3907754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V="1">
            <a:off x="419100" y="1447800"/>
            <a:ext cx="1333500" cy="558800"/>
          </a:xfrm>
          <a:prstGeom prst="straightConnector1">
            <a:avLst/>
          </a:prstGeom>
          <a:ln w="762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4222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Exercise: Interaction </a:t>
            </a:r>
            <a:r>
              <a:rPr lang="en-US" sz="3600" spc="150" dirty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W</a:t>
            </a:r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ith </a:t>
            </a:r>
            <a:r>
              <a:rPr lang="en-US" sz="3600" spc="150" dirty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T</a:t>
            </a:r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he Plot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1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881563"/>
            <a:ext cx="2895600" cy="273844"/>
          </a:xfrm>
        </p:spPr>
        <p:txBody>
          <a:bodyPr/>
          <a:lstStyle/>
          <a:p>
            <a:r>
              <a:rPr lang="en-US" dirty="0" smtClean="0"/>
              <a:t>ROOT Summer Student Tutorial 2017</a:t>
            </a:r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900" y="881062"/>
            <a:ext cx="6198507" cy="3907754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 flipV="1">
            <a:off x="419100" y="1308100"/>
            <a:ext cx="2933700" cy="698500"/>
          </a:xfrm>
          <a:prstGeom prst="straightConnector1">
            <a:avLst/>
          </a:prstGeom>
          <a:ln w="762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2945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Exercise: Interaction </a:t>
            </a:r>
            <a:r>
              <a:rPr lang="en-US" sz="3600" spc="150" dirty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W</a:t>
            </a:r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ith </a:t>
            </a:r>
            <a:r>
              <a:rPr lang="en-US" sz="3600" spc="150" dirty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T</a:t>
            </a:r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he Plot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1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881563"/>
            <a:ext cx="2895600" cy="273844"/>
          </a:xfrm>
        </p:spPr>
        <p:txBody>
          <a:bodyPr/>
          <a:lstStyle/>
          <a:p>
            <a:r>
              <a:rPr lang="en-US" dirty="0" smtClean="0"/>
              <a:t>ROOT Summer Student Tutorial 2017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1111" y="881062"/>
            <a:ext cx="6221087" cy="3907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256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7650" y="946150"/>
            <a:ext cx="824270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The example </a:t>
            </a:r>
            <a:r>
              <a:rPr lang="en-US" sz="2000" b="1" dirty="0" err="1" smtClean="0"/>
              <a:t>slits.C</a:t>
            </a:r>
            <a:r>
              <a:rPr lang="en-US" sz="2000" dirty="0" smtClean="0"/>
              <a:t>, detailed in the Primer, is a more complex</a:t>
            </a:r>
          </a:p>
          <a:p>
            <a:r>
              <a:rPr lang="en-US" sz="2000" dirty="0" smtClean="0"/>
              <a:t>C++ program calculating </a:t>
            </a:r>
            <a:r>
              <a:rPr lang="en-US" sz="2000" dirty="0"/>
              <a:t>and </a:t>
            </a:r>
            <a:r>
              <a:rPr lang="en-US" sz="2000" dirty="0" smtClean="0"/>
              <a:t>displaying </a:t>
            </a:r>
            <a:r>
              <a:rPr lang="en-US" sz="2000" dirty="0"/>
              <a:t>the interference pattern produced by </a:t>
            </a:r>
            <a:endParaRPr lang="en-US" sz="2000" dirty="0" smtClean="0"/>
          </a:p>
          <a:p>
            <a:r>
              <a:rPr lang="en-US" sz="2000" dirty="0" smtClean="0"/>
              <a:t>light </a:t>
            </a:r>
            <a:r>
              <a:rPr lang="en-US" sz="2000" dirty="0"/>
              <a:t>falling on a multiple </a:t>
            </a:r>
            <a:r>
              <a:rPr lang="en-US" sz="2000" dirty="0" smtClean="0"/>
              <a:t>slit.</a:t>
            </a:r>
            <a:endParaRPr lang="en-US" sz="2000" dirty="0"/>
          </a:p>
        </p:txBody>
      </p:sp>
      <p:pic>
        <p:nvPicPr>
          <p:cNvPr id="3" name="Picture 2" descr="TF1_DoubleSli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0036" y="1654391"/>
            <a:ext cx="4996625" cy="3412908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ROOT As a Function Plotter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pic>
        <p:nvPicPr>
          <p:cNvPr id="1026" name="Picture 2" descr="interference fig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5470" y="1979860"/>
            <a:ext cx="3066975" cy="2452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ROOT Summer Student Tutorial 2017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54310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4"/>
          <p:cNvSpPr txBox="1">
            <a:spLocks noChangeArrowheads="1"/>
          </p:cNvSpPr>
          <p:nvPr/>
        </p:nvSpPr>
        <p:spPr bwMode="auto">
          <a:xfrm>
            <a:off x="346136" y="3019159"/>
            <a:ext cx="4940300" cy="707886"/>
          </a:xfrm>
          <a:prstGeom prst="rect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000" dirty="0"/>
              <a:t>root [0] TGraphErrors gr("</a:t>
            </a:r>
            <a:r>
              <a:rPr lang="en-US" sz="2000" dirty="0" err="1"/>
              <a:t>ExampleData.txt</a:t>
            </a:r>
            <a:r>
              <a:rPr lang="en-US" sz="2000" dirty="0"/>
              <a:t>");</a:t>
            </a:r>
          </a:p>
          <a:p>
            <a:r>
              <a:rPr lang="nl-NL" sz="2000" dirty="0"/>
              <a:t>root [1] </a:t>
            </a:r>
            <a:r>
              <a:rPr lang="nl-NL" sz="2000" dirty="0" err="1"/>
              <a:t>gr.Draw</a:t>
            </a:r>
            <a:r>
              <a:rPr lang="nl-NL" sz="2000" dirty="0"/>
              <a:t>("AP");</a:t>
            </a:r>
            <a:endParaRPr lang="nl-NL" sz="2000" dirty="0">
              <a:latin typeface="Consola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3500" y="863600"/>
            <a:ext cx="90064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The class </a:t>
            </a:r>
            <a:r>
              <a:rPr lang="en-US" sz="2000" dirty="0">
                <a:cs typeface="Consolas" panose="020B0609020204030204" pitchFamily="49" charset="0"/>
              </a:rPr>
              <a:t>TGraphErrors</a:t>
            </a:r>
            <a:r>
              <a:rPr lang="en-US" sz="2000" dirty="0"/>
              <a:t> </a:t>
            </a:r>
            <a:r>
              <a:rPr lang="en-US" sz="2000" dirty="0" smtClean="0"/>
              <a:t>allows to </a:t>
            </a:r>
            <a:r>
              <a:rPr lang="en-US" sz="2000" dirty="0"/>
              <a:t>display </a:t>
            </a:r>
            <a:r>
              <a:rPr lang="en-US" sz="2000" dirty="0" smtClean="0"/>
              <a:t>measurements, </a:t>
            </a:r>
            <a:r>
              <a:rPr lang="en-US" sz="2000" dirty="0"/>
              <a:t>including </a:t>
            </a:r>
            <a:r>
              <a:rPr lang="en-US" sz="2000" dirty="0" smtClean="0"/>
              <a:t>errors, with </a:t>
            </a:r>
            <a:r>
              <a:rPr lang="en-US" sz="2000" dirty="0"/>
              <a:t>different types of constructors. In the </a:t>
            </a:r>
            <a:r>
              <a:rPr lang="en-US" sz="2000" dirty="0" smtClean="0"/>
              <a:t>following example, data are taken from the file </a:t>
            </a:r>
            <a:r>
              <a:rPr lang="en-US" sz="2000" dirty="0" smtClean="0">
                <a:cs typeface="Consolas" panose="020B0609020204030204" pitchFamily="49" charset="0"/>
              </a:rPr>
              <a:t>ExampleData.txt</a:t>
            </a:r>
            <a:r>
              <a:rPr lang="en-US" sz="2000" dirty="0" smtClean="0"/>
              <a:t>:</a:t>
            </a:r>
            <a:endParaRPr lang="en-US" sz="2000" dirty="0"/>
          </a:p>
        </p:txBody>
      </p:sp>
      <p:pic>
        <p:nvPicPr>
          <p:cNvPr id="2" name="Picture 1" descr="Screen Shot 2015-06-01 at 15.28.3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86400" y="2051050"/>
            <a:ext cx="3583596" cy="2591425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Plotting Measurements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2133600" y="3613150"/>
            <a:ext cx="279400" cy="704852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35961" y="4310163"/>
            <a:ext cx="51955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Tells ROOT to draw the </a:t>
            </a:r>
            <a:r>
              <a:rPr lang="en-US" sz="1600" b="1" dirty="0" smtClean="0"/>
              <a:t>A</a:t>
            </a:r>
            <a:r>
              <a:rPr lang="en-US" sz="1600" dirty="0" smtClean="0"/>
              <a:t>xis and the </a:t>
            </a:r>
            <a:r>
              <a:rPr lang="en-US" sz="1600" b="1" dirty="0" smtClean="0"/>
              <a:t>P</a:t>
            </a:r>
            <a:r>
              <a:rPr lang="en-US" sz="1600" dirty="0" smtClean="0"/>
              <a:t>oints</a:t>
            </a:r>
            <a:endParaRPr lang="en-GB" sz="16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ROOT Summer Student Tutorial 2017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05290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3500" y="863600"/>
            <a:ext cx="900649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Create a graph (</a:t>
            </a:r>
            <a:r>
              <a:rPr lang="en-US" sz="2000" dirty="0" err="1" smtClean="0"/>
              <a:t>TGraph</a:t>
            </a:r>
            <a:r>
              <a:rPr lang="en-US" sz="2000" dirty="0" smtClean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Set its title to “My graph”, its X axis title to “</a:t>
            </a:r>
            <a:r>
              <a:rPr lang="en-US" sz="2000" dirty="0" err="1" smtClean="0"/>
              <a:t>myX</a:t>
            </a:r>
            <a:r>
              <a:rPr lang="en-US" sz="2000" dirty="0" smtClean="0"/>
              <a:t>” and Y axis title to “</a:t>
            </a:r>
            <a:r>
              <a:rPr lang="en-US" sz="2000" dirty="0" err="1" smtClean="0"/>
              <a:t>myY</a:t>
            </a:r>
            <a:r>
              <a:rPr lang="en-US" sz="2000" dirty="0" smtClean="0"/>
              <a:t>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Fill it with three points: (1,0), (2,3), (3,4)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Set a red full square marker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Draw </a:t>
            </a:r>
            <a:r>
              <a:rPr lang="en-US" sz="2000" dirty="0" smtClean="0"/>
              <a:t>an </a:t>
            </a:r>
            <a:r>
              <a:rPr lang="en-US" sz="2000" dirty="0" smtClean="0"/>
              <a:t>orange line between points</a:t>
            </a:r>
          </a:p>
          <a:p>
            <a:endParaRPr lang="en-US" sz="2000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Exercise: </a:t>
            </a:r>
            <a:r>
              <a:rPr lang="en-US" sz="3600" spc="150" dirty="0" err="1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TGraph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ROOT Summer Student Tutorial 2017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63171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Exercise Solution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63500" y="819150"/>
            <a:ext cx="5676900" cy="2862322"/>
          </a:xfrm>
          <a:prstGeom prst="rect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nl-NL" sz="2000" dirty="0">
                <a:latin typeface="Consolas"/>
              </a:rPr>
              <a:t>root [0] </a:t>
            </a:r>
            <a:r>
              <a:rPr lang="nl-NL" sz="2000" dirty="0" err="1">
                <a:latin typeface="Consolas"/>
              </a:rPr>
              <a:t>TGraph</a:t>
            </a:r>
            <a:r>
              <a:rPr lang="nl-NL" sz="2000" dirty="0">
                <a:latin typeface="Consolas"/>
              </a:rPr>
              <a:t> </a:t>
            </a:r>
            <a:r>
              <a:rPr lang="nl-NL" sz="2000" dirty="0" smtClean="0">
                <a:latin typeface="Consolas"/>
              </a:rPr>
              <a:t>g</a:t>
            </a:r>
          </a:p>
          <a:p>
            <a:r>
              <a:rPr lang="nl-NL" sz="2000" dirty="0" smtClean="0">
                <a:latin typeface="Consolas"/>
              </a:rPr>
              <a:t>root [1</a:t>
            </a:r>
            <a:r>
              <a:rPr lang="nl-NL" sz="2000" dirty="0">
                <a:latin typeface="Consolas"/>
              </a:rPr>
              <a:t>] </a:t>
            </a:r>
            <a:r>
              <a:rPr lang="nl-NL" sz="2000" dirty="0" err="1">
                <a:latin typeface="Consolas"/>
              </a:rPr>
              <a:t>g.SetTitle</a:t>
            </a:r>
            <a:r>
              <a:rPr lang="nl-NL" sz="2000" dirty="0">
                <a:latin typeface="Consolas"/>
              </a:rPr>
              <a:t>("My </a:t>
            </a:r>
            <a:r>
              <a:rPr lang="nl-NL" sz="2000" dirty="0" err="1">
                <a:latin typeface="Consolas"/>
              </a:rPr>
              <a:t>graph;myX;myY</a:t>
            </a:r>
            <a:r>
              <a:rPr lang="nl-NL" sz="2000" dirty="0" smtClean="0">
                <a:latin typeface="Consolas"/>
              </a:rPr>
              <a:t>")</a:t>
            </a:r>
          </a:p>
          <a:p>
            <a:r>
              <a:rPr lang="nl-NL" sz="2000" dirty="0" smtClean="0">
                <a:latin typeface="Consolas"/>
              </a:rPr>
              <a:t>root </a:t>
            </a:r>
            <a:r>
              <a:rPr lang="nl-NL" sz="2000" dirty="0">
                <a:latin typeface="Consolas"/>
              </a:rPr>
              <a:t>[2] </a:t>
            </a:r>
            <a:r>
              <a:rPr lang="nl-NL" sz="2000" dirty="0" err="1">
                <a:latin typeface="Consolas"/>
              </a:rPr>
              <a:t>g.SetPoint</a:t>
            </a:r>
            <a:r>
              <a:rPr lang="nl-NL" sz="2000" dirty="0">
                <a:latin typeface="Consolas"/>
              </a:rPr>
              <a:t>(0,1,0</a:t>
            </a:r>
            <a:r>
              <a:rPr lang="nl-NL" sz="2000" dirty="0" smtClean="0">
                <a:latin typeface="Consolas"/>
              </a:rPr>
              <a:t>)</a:t>
            </a:r>
          </a:p>
          <a:p>
            <a:r>
              <a:rPr lang="nl-NL" sz="2000" dirty="0" smtClean="0">
                <a:latin typeface="Consolas"/>
              </a:rPr>
              <a:t>root </a:t>
            </a:r>
            <a:r>
              <a:rPr lang="nl-NL" sz="2000" dirty="0">
                <a:latin typeface="Consolas"/>
              </a:rPr>
              <a:t>[3] </a:t>
            </a:r>
            <a:r>
              <a:rPr lang="nl-NL" sz="2000" dirty="0" err="1">
                <a:latin typeface="Consolas"/>
              </a:rPr>
              <a:t>g.SetPoint</a:t>
            </a:r>
            <a:r>
              <a:rPr lang="nl-NL" sz="2000" dirty="0">
                <a:latin typeface="Consolas"/>
              </a:rPr>
              <a:t>(1,2,3</a:t>
            </a:r>
            <a:r>
              <a:rPr lang="nl-NL" sz="2000" dirty="0" smtClean="0">
                <a:latin typeface="Consolas"/>
              </a:rPr>
              <a:t>)</a:t>
            </a:r>
          </a:p>
          <a:p>
            <a:r>
              <a:rPr lang="nl-NL" sz="2000" dirty="0" smtClean="0">
                <a:latin typeface="Consolas"/>
              </a:rPr>
              <a:t>root </a:t>
            </a:r>
            <a:r>
              <a:rPr lang="nl-NL" sz="2000" dirty="0">
                <a:latin typeface="Consolas"/>
              </a:rPr>
              <a:t>[4] </a:t>
            </a:r>
            <a:r>
              <a:rPr lang="nl-NL" sz="2000" dirty="0" err="1">
                <a:latin typeface="Consolas"/>
              </a:rPr>
              <a:t>g.SetPoint</a:t>
            </a:r>
            <a:r>
              <a:rPr lang="nl-NL" sz="2000" dirty="0">
                <a:latin typeface="Consolas"/>
              </a:rPr>
              <a:t>(2,3,4</a:t>
            </a:r>
            <a:r>
              <a:rPr lang="nl-NL" sz="2000" dirty="0" smtClean="0">
                <a:latin typeface="Consolas"/>
              </a:rPr>
              <a:t>)</a:t>
            </a:r>
          </a:p>
          <a:p>
            <a:r>
              <a:rPr lang="nl-NL" sz="2000" dirty="0" smtClean="0">
                <a:latin typeface="Consolas"/>
              </a:rPr>
              <a:t>root </a:t>
            </a:r>
            <a:r>
              <a:rPr lang="nl-NL" sz="2000" dirty="0">
                <a:latin typeface="Consolas"/>
              </a:rPr>
              <a:t>[</a:t>
            </a:r>
            <a:r>
              <a:rPr lang="nl-NL" sz="2000" dirty="0" smtClean="0">
                <a:latin typeface="Consolas"/>
              </a:rPr>
              <a:t>5] </a:t>
            </a:r>
            <a:r>
              <a:rPr lang="nl-NL" sz="2000" dirty="0" err="1" smtClean="0">
                <a:latin typeface="Consolas"/>
              </a:rPr>
              <a:t>g.SetMarkerStyle</a:t>
            </a:r>
            <a:r>
              <a:rPr lang="nl-NL" sz="2000" dirty="0" smtClean="0">
                <a:latin typeface="Consolas"/>
              </a:rPr>
              <a:t>(</a:t>
            </a:r>
            <a:r>
              <a:rPr lang="nl-NL" sz="2000" dirty="0" err="1" smtClean="0">
                <a:latin typeface="Consolas"/>
              </a:rPr>
              <a:t>kFullSquare</a:t>
            </a:r>
            <a:r>
              <a:rPr lang="nl-NL" sz="2000" dirty="0" smtClean="0">
                <a:latin typeface="Consolas"/>
              </a:rPr>
              <a:t>)</a:t>
            </a:r>
          </a:p>
          <a:p>
            <a:r>
              <a:rPr lang="nl-NL" sz="2000" dirty="0" smtClean="0">
                <a:latin typeface="Consolas"/>
              </a:rPr>
              <a:t>root </a:t>
            </a:r>
            <a:r>
              <a:rPr lang="nl-NL" sz="2000" dirty="0">
                <a:latin typeface="Consolas"/>
              </a:rPr>
              <a:t>[6] </a:t>
            </a:r>
            <a:r>
              <a:rPr lang="nl-NL" sz="2000" dirty="0" err="1">
                <a:latin typeface="Consolas"/>
              </a:rPr>
              <a:t>g.SetMarkerColor</a:t>
            </a:r>
            <a:r>
              <a:rPr lang="nl-NL" sz="2000" dirty="0">
                <a:latin typeface="Consolas"/>
              </a:rPr>
              <a:t>(</a:t>
            </a:r>
            <a:r>
              <a:rPr lang="nl-NL" sz="2000" dirty="0" err="1">
                <a:latin typeface="Consolas"/>
              </a:rPr>
              <a:t>kRed</a:t>
            </a:r>
            <a:r>
              <a:rPr lang="nl-NL" sz="2000" dirty="0" smtClean="0">
                <a:latin typeface="Consolas"/>
              </a:rPr>
              <a:t>)</a:t>
            </a:r>
          </a:p>
          <a:p>
            <a:r>
              <a:rPr lang="nl-NL" sz="2000" dirty="0" smtClean="0">
                <a:latin typeface="Consolas"/>
              </a:rPr>
              <a:t>root [</a:t>
            </a:r>
            <a:r>
              <a:rPr lang="nl-NL" sz="2000" dirty="0">
                <a:latin typeface="Consolas"/>
              </a:rPr>
              <a:t>7] </a:t>
            </a:r>
            <a:r>
              <a:rPr lang="nl-NL" sz="2000" dirty="0" err="1">
                <a:latin typeface="Consolas"/>
              </a:rPr>
              <a:t>g.SetLineColor</a:t>
            </a:r>
            <a:r>
              <a:rPr lang="nl-NL" sz="2000" dirty="0">
                <a:latin typeface="Consolas"/>
              </a:rPr>
              <a:t>(</a:t>
            </a:r>
            <a:r>
              <a:rPr lang="nl-NL" sz="2000" dirty="0" err="1">
                <a:latin typeface="Consolas"/>
              </a:rPr>
              <a:t>kOrange</a:t>
            </a:r>
            <a:r>
              <a:rPr lang="nl-NL" sz="2000" dirty="0" smtClean="0">
                <a:latin typeface="Consolas"/>
              </a:rPr>
              <a:t>)</a:t>
            </a:r>
          </a:p>
          <a:p>
            <a:r>
              <a:rPr lang="nl-NL" sz="2000" dirty="0" smtClean="0">
                <a:latin typeface="Consolas"/>
              </a:rPr>
              <a:t>root </a:t>
            </a:r>
            <a:r>
              <a:rPr lang="nl-NL" sz="2000" dirty="0">
                <a:latin typeface="Consolas"/>
              </a:rPr>
              <a:t>[8] </a:t>
            </a:r>
            <a:r>
              <a:rPr lang="nl-NL" sz="2000" dirty="0" err="1">
                <a:latin typeface="Consolas"/>
              </a:rPr>
              <a:t>g.Draw</a:t>
            </a:r>
            <a:r>
              <a:rPr lang="nl-NL" sz="2000" dirty="0">
                <a:latin typeface="Consolas"/>
              </a:rPr>
              <a:t>("APL")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93277" y="2373000"/>
            <a:ext cx="3539414" cy="23883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ROOT Summer Student Tutorial 2017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1014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3500" y="762000"/>
            <a:ext cx="902097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Gill Sans"/>
              </a:rPr>
              <a:t>T</a:t>
            </a:r>
            <a:r>
              <a:rPr lang="en-US" sz="2000" dirty="0" smtClean="0">
                <a:latin typeface="Gill Sans"/>
              </a:rPr>
              <a:t>he TH* classes represent histograms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Gill Sans"/>
              </a:rPr>
              <a:t>TH1* are </a:t>
            </a:r>
            <a:r>
              <a:rPr lang="en-US" sz="2000" dirty="0" err="1" smtClean="0">
                <a:latin typeface="Gill Sans"/>
              </a:rPr>
              <a:t>monodimensional</a:t>
            </a:r>
            <a:r>
              <a:rPr lang="en-US" sz="2000" dirty="0" smtClean="0">
                <a:latin typeface="Gill Sans"/>
              </a:rPr>
              <a:t>, TH2* are </a:t>
            </a:r>
            <a:r>
              <a:rPr lang="en-US" sz="2000" dirty="0" err="1" smtClean="0">
                <a:latin typeface="Gill Sans"/>
              </a:rPr>
              <a:t>bidimensional</a:t>
            </a:r>
            <a:r>
              <a:rPr lang="en-US" sz="2000" dirty="0" smtClean="0">
                <a:latin typeface="Gill Sans"/>
              </a:rPr>
              <a:t> …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Gill Sans"/>
              </a:rPr>
              <a:t>The final letter describes the type stored in each bin:</a:t>
            </a:r>
          </a:p>
          <a:p>
            <a:r>
              <a:rPr lang="en-US" sz="2000" dirty="0">
                <a:latin typeface="Gill Sans"/>
              </a:rPr>
              <a:t>	</a:t>
            </a:r>
            <a:r>
              <a:rPr lang="en-US" sz="2000" dirty="0" smtClean="0">
                <a:latin typeface="Gill Sans"/>
              </a:rPr>
              <a:t>	 A double in TH1D, a float in TH1F …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 smtClean="0">
              <a:latin typeface="Gill Sans"/>
            </a:endParaRP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114299" y="2077030"/>
            <a:ext cx="8061513" cy="1938992"/>
          </a:xfrm>
          <a:prstGeom prst="rect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nl-NL" sz="2000" dirty="0">
                <a:latin typeface="Consolas" panose="020B0609020204030204" pitchFamily="49" charset="0"/>
                <a:cs typeface="Consolas" panose="020B0609020204030204" pitchFamily="49" charset="0"/>
              </a:rPr>
              <a:t>root [0] TF1 </a:t>
            </a:r>
            <a:r>
              <a:rPr lang="nl-NL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efunc</a:t>
            </a:r>
            <a:r>
              <a:rPr lang="nl-NL" sz="2000" dirty="0">
                <a:latin typeface="Consolas" panose="020B0609020204030204" pitchFamily="49" charset="0"/>
                <a:cs typeface="Consolas" panose="020B0609020204030204" pitchFamily="49" charset="0"/>
              </a:rPr>
              <a:t>("</a:t>
            </a:r>
            <a:r>
              <a:rPr lang="nl-NL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efunc</a:t>
            </a:r>
            <a:r>
              <a:rPr lang="nl-NL" sz="2000" dirty="0">
                <a:latin typeface="Consolas" panose="020B0609020204030204" pitchFamily="49" charset="0"/>
                <a:cs typeface="Consolas" panose="020B0609020204030204" pitchFamily="49" charset="0"/>
              </a:rPr>
              <a:t>","</a:t>
            </a:r>
            <a:r>
              <a:rPr lang="nl-NL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exp</a:t>
            </a:r>
            <a:r>
              <a:rPr lang="nl-NL" sz="2000" dirty="0">
                <a:latin typeface="Consolas" panose="020B0609020204030204" pitchFamily="49" charset="0"/>
                <a:cs typeface="Consolas" panose="020B0609020204030204" pitchFamily="49" charset="0"/>
              </a:rPr>
              <a:t>([</a:t>
            </a:r>
            <a:r>
              <a:rPr lang="nl-NL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0]+[</a:t>
            </a:r>
            <a:r>
              <a:rPr lang="nl-NL" sz="2000" dirty="0">
                <a:latin typeface="Consolas" panose="020B0609020204030204" pitchFamily="49" charset="0"/>
                <a:cs typeface="Consolas" panose="020B0609020204030204" pitchFamily="49" charset="0"/>
              </a:rPr>
              <a:t>1]*x)",0.,5</a:t>
            </a:r>
            <a:r>
              <a:rPr lang="nl-NL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.)</a:t>
            </a:r>
            <a:endParaRPr lang="nl-NL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nl-NL" sz="2000" dirty="0">
                <a:latin typeface="Consolas" panose="020B0609020204030204" pitchFamily="49" charset="0"/>
                <a:cs typeface="Consolas" panose="020B0609020204030204" pitchFamily="49" charset="0"/>
              </a:rPr>
              <a:t>root [1] </a:t>
            </a:r>
            <a:r>
              <a:rPr lang="nl-NL" sz="20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efunc.SetParameters</a:t>
            </a:r>
            <a:r>
              <a:rPr lang="nl-NL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(1,-1)</a:t>
            </a:r>
            <a:endParaRPr lang="nl-NL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root [2]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TH1F h("h</a:t>
            </a:r>
            <a:r>
              <a:rPr lang="en-US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","hist",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100,0.,5</a:t>
            </a:r>
            <a:r>
              <a:rPr lang="en-US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.)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root </a:t>
            </a:r>
            <a:r>
              <a:rPr lang="en-US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[3] </a:t>
            </a: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=0;i&lt;1000;i++) </a:t>
            </a:r>
            <a:r>
              <a:rPr lang="en-US" sz="20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h.Fill</a:t>
            </a:r>
            <a:r>
              <a:rPr lang="en-US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efunc.GetRandom</a:t>
            </a:r>
            <a:r>
              <a:rPr lang="en-US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())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nl-NL" sz="2000" dirty="0">
                <a:latin typeface="Consolas" panose="020B0609020204030204" pitchFamily="49" charset="0"/>
                <a:cs typeface="Consolas" panose="020B0609020204030204" pitchFamily="49" charset="0"/>
              </a:rPr>
              <a:t>root </a:t>
            </a:r>
            <a:r>
              <a:rPr lang="nl-NL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[4] </a:t>
            </a:r>
            <a:r>
              <a:rPr lang="nl-NL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h.Draw</a:t>
            </a:r>
            <a:r>
              <a:rPr lang="nl-NL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endParaRPr lang="nl-NL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2" name="Picture 1" descr="Screen Shot 2015-06-01 at 15.33.16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76855" y="2562194"/>
            <a:ext cx="3243073" cy="22570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Histograms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ROOT Summer Student Tutorial 2017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25651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Exercise: </a:t>
            </a:r>
            <a:r>
              <a:rPr lang="en-US" sz="3600" spc="150" dirty="0" err="1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Fitpanel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ROOT Summer Student Tutorial 2017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893571"/>
            <a:ext cx="5488253" cy="4084828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>
            <a:off x="4216401" y="2527300"/>
            <a:ext cx="3263899" cy="1003300"/>
          </a:xfrm>
          <a:prstGeom prst="straightConnector1">
            <a:avLst/>
          </a:prstGeom>
          <a:ln w="762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480300" y="2033369"/>
            <a:ext cx="19240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Click on the histogram “line”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52558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Exercise: </a:t>
            </a:r>
            <a:r>
              <a:rPr lang="en-US" sz="3600" spc="150" dirty="0" err="1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Fitpanel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ROOT Summer Student Tutorial 2017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796735"/>
            <a:ext cx="5488253" cy="408482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480300" y="2033369"/>
            <a:ext cx="1924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Fit!</a:t>
            </a:r>
            <a:endParaRPr lang="en-GB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3691" y="676084"/>
            <a:ext cx="2480498" cy="4205479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>
            <a:off x="4155722" y="2328333"/>
            <a:ext cx="3478389" cy="2349500"/>
          </a:xfrm>
          <a:prstGeom prst="straightConnector1">
            <a:avLst/>
          </a:prstGeom>
          <a:ln w="762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6886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77749" cy="781051"/>
          </a:xfrm>
        </p:spPr>
        <p:txBody>
          <a:bodyPr>
            <a:noAutofit/>
          </a:bodyPr>
          <a:lstStyle/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A “Quick Tour” Of ROOT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5833" y="871511"/>
            <a:ext cx="5469869" cy="39063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ROOT Summer Student Tutorial 2017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02406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3304" y="880871"/>
            <a:ext cx="5459455" cy="4084828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Exercise: </a:t>
            </a:r>
            <a:r>
              <a:rPr lang="en-US" sz="3600" spc="150" dirty="0" err="1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Fitpanel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ROOT Summer Student Tutorial 2017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8885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50608" y="793966"/>
            <a:ext cx="443826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Look at one of your plots again and move the mouse across. </a:t>
            </a:r>
            <a:endParaRPr lang="en-US" dirty="0" smtClean="0"/>
          </a:p>
          <a:p>
            <a:r>
              <a:rPr lang="en-US" dirty="0" smtClean="0"/>
              <a:t>You </a:t>
            </a:r>
            <a:r>
              <a:rPr lang="en-US" dirty="0"/>
              <a:t>will notice that this is much more than a static </a:t>
            </a:r>
            <a:r>
              <a:rPr lang="en-US" dirty="0" smtClean="0"/>
              <a:t>picture.</a:t>
            </a:r>
          </a:p>
          <a:p>
            <a:r>
              <a:rPr lang="en-US" dirty="0" smtClean="0"/>
              <a:t>Try to interact with objects and manipulate them. </a:t>
            </a:r>
            <a:endParaRPr lang="en-US" b="1" dirty="0"/>
          </a:p>
        </p:txBody>
      </p:sp>
      <p:pic>
        <p:nvPicPr>
          <p:cNvPr id="7" name="Picture 6" descr="Screen Shot 2015-06-01 at 15.45.4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0608" y="2503152"/>
            <a:ext cx="3203610" cy="23530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 descr="Screen Shot 2015-06-01 at 15.47.0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88874" y="108175"/>
            <a:ext cx="4276156" cy="25489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 descr="Screen Shot 2015-06-01 at 15.48.0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61108" y="2570605"/>
            <a:ext cx="3199046" cy="23144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Interactive ROOT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ROOT Summer Student Tutorial 2017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48480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3500" y="863600"/>
            <a:ext cx="90297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b="1" dirty="0" smtClean="0"/>
              <a:t>Colours </a:t>
            </a:r>
            <a:r>
              <a:rPr lang="en-US" sz="2000" b="1" dirty="0"/>
              <a:t>and Graph </a:t>
            </a:r>
            <a:r>
              <a:rPr lang="en-US" sz="2000" b="1" dirty="0" smtClean="0"/>
              <a:t>Markers: </a:t>
            </a:r>
            <a:r>
              <a:rPr lang="en-US" sz="2000" dirty="0"/>
              <a:t>T</a:t>
            </a:r>
            <a:r>
              <a:rPr lang="en-US" sz="2000" dirty="0" smtClean="0"/>
              <a:t>o </a:t>
            </a:r>
            <a:r>
              <a:rPr lang="en-US" sz="2000" dirty="0"/>
              <a:t>specify a colour, some identifiers like kWhite, </a:t>
            </a:r>
            <a:r>
              <a:rPr lang="en-US" sz="2000" dirty="0" smtClean="0"/>
              <a:t>kRed</a:t>
            </a:r>
            <a:r>
              <a:rPr lang="en-US" sz="2000" dirty="0"/>
              <a:t> </a:t>
            </a:r>
            <a:r>
              <a:rPr lang="en-US" sz="2000" dirty="0" smtClean="0"/>
              <a:t>or </a:t>
            </a:r>
            <a:r>
              <a:rPr lang="en-US" sz="2000" dirty="0"/>
              <a:t>kBlue can be </a:t>
            </a:r>
            <a:r>
              <a:rPr lang="en-US" sz="2000" dirty="0" smtClean="0"/>
              <a:t>used for </a:t>
            </a:r>
            <a:r>
              <a:rPr lang="en-US" sz="2000" dirty="0"/>
              <a:t>markers, lines, arrows etc. The complete summary of </a:t>
            </a:r>
            <a:r>
              <a:rPr lang="en-US" sz="2000" dirty="0" smtClean="0"/>
              <a:t>colours</a:t>
            </a:r>
            <a:r>
              <a:rPr lang="en-US" sz="2000" dirty="0"/>
              <a:t> </a:t>
            </a:r>
            <a:r>
              <a:rPr lang="en-US" sz="2000" dirty="0" smtClean="0"/>
              <a:t>is </a:t>
            </a:r>
            <a:r>
              <a:rPr lang="en-US" sz="2000" dirty="0"/>
              <a:t>represented by the ROOT “colour wheel”. </a:t>
            </a:r>
            <a:r>
              <a:rPr lang="en-US" sz="2000" dirty="0" smtClean="0"/>
              <a:t>ROOT </a:t>
            </a:r>
            <a:r>
              <a:rPr lang="en-US" sz="2000" dirty="0"/>
              <a:t>provides several graphics markers l</a:t>
            </a:r>
            <a:r>
              <a:rPr lang="en-US" sz="2000" dirty="0" smtClean="0"/>
              <a:t>ike triangles</a:t>
            </a:r>
            <a:r>
              <a:rPr lang="en-US" sz="2000" dirty="0"/>
              <a:t>, crosses or stars. </a:t>
            </a:r>
            <a:endParaRPr lang="en-US" sz="2000" dirty="0" smtClean="0"/>
          </a:p>
          <a:p>
            <a:endParaRPr lang="en-US" sz="2000" dirty="0" smtClean="0"/>
          </a:p>
          <a:p>
            <a:pPr marL="342900" indent="-342900">
              <a:buFont typeface="Arial"/>
              <a:buChar char="•"/>
            </a:pPr>
            <a:r>
              <a:rPr lang="en-US" sz="2000" b="1" dirty="0" smtClean="0"/>
              <a:t>Arrows </a:t>
            </a:r>
            <a:r>
              <a:rPr lang="en-US" sz="2000" b="1" dirty="0"/>
              <a:t>and </a:t>
            </a:r>
            <a:r>
              <a:rPr lang="en-US" sz="2000" b="1" dirty="0" smtClean="0"/>
              <a:t>Lines: </a:t>
            </a:r>
            <a:r>
              <a:rPr lang="en-US" sz="2000" dirty="0" smtClean="0"/>
              <a:t>The </a:t>
            </a:r>
            <a:r>
              <a:rPr lang="en-US" sz="2000" dirty="0"/>
              <a:t>class representing arrows is TArrow, which inherits from </a:t>
            </a:r>
            <a:r>
              <a:rPr lang="en-US" sz="2000" dirty="0" smtClean="0"/>
              <a:t>TLine. The </a:t>
            </a:r>
            <a:r>
              <a:rPr lang="en-US" sz="2000" dirty="0"/>
              <a:t>constructors of lines and arrows always contain the coordinates of the </a:t>
            </a:r>
            <a:r>
              <a:rPr lang="en-US" sz="2000" dirty="0" smtClean="0"/>
              <a:t>endpoints.</a:t>
            </a:r>
          </a:p>
          <a:p>
            <a:endParaRPr lang="en-US" sz="2000" dirty="0" smtClean="0"/>
          </a:p>
          <a:p>
            <a:pPr marL="342900" indent="-342900">
              <a:buFont typeface="Arial"/>
              <a:buChar char="•"/>
            </a:pPr>
            <a:r>
              <a:rPr lang="en-US" sz="2000" b="1" dirty="0" smtClean="0"/>
              <a:t>Text: </a:t>
            </a:r>
            <a:r>
              <a:rPr lang="en-US" sz="2000" dirty="0" smtClean="0"/>
              <a:t>A </a:t>
            </a:r>
            <a:r>
              <a:rPr lang="en-US" sz="2000" dirty="0"/>
              <a:t>possibility to add text in </a:t>
            </a:r>
            <a:r>
              <a:rPr lang="en-US" sz="2000" dirty="0" smtClean="0"/>
              <a:t>plots </a:t>
            </a:r>
            <a:r>
              <a:rPr lang="en-US" sz="2000" dirty="0"/>
              <a:t>is provided by the TLatex class. </a:t>
            </a:r>
            <a:r>
              <a:rPr lang="en-US" sz="2000" dirty="0" smtClean="0"/>
              <a:t>Latex mathematical </a:t>
            </a:r>
            <a:r>
              <a:rPr lang="en-US" sz="2000" dirty="0"/>
              <a:t>symbols are automatically interpreted, you just need to replace the “\” by a “#”</a:t>
            </a:r>
            <a:r>
              <a:rPr lang="en-US" sz="2000" dirty="0" smtClean="0"/>
              <a:t>.</a:t>
            </a:r>
            <a:endParaRPr lang="en-US" sz="2000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Summary of Visual Effects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ROOT Summer Student Tutorial 2017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10036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TColorWheel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pic>
        <p:nvPicPr>
          <p:cNvPr id="2050" name="Picture 2" descr="https://root.cern.ch/root/html/MACRO_TColorWheel_1_wheel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02924" y="1229696"/>
            <a:ext cx="3771900" cy="3543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ROOT Summer Student Tutorial 2017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38204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The Family of Markers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ROOT Summer Student Tutorial 2017</a:t>
            </a:r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296332" y="3420533"/>
            <a:ext cx="8111067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"/>
                <a:cs typeface="Courier"/>
              </a:rPr>
              <a:t>kDot</a:t>
            </a:r>
            <a:r>
              <a:rPr lang="en-US" sz="1400" dirty="0">
                <a:latin typeface="Courier"/>
                <a:cs typeface="Courier"/>
              </a:rPr>
              <a:t>=1, </a:t>
            </a:r>
            <a:r>
              <a:rPr lang="en-US" sz="1400" dirty="0" err="1">
                <a:latin typeface="Courier"/>
                <a:cs typeface="Courier"/>
              </a:rPr>
              <a:t>kPlus</a:t>
            </a:r>
            <a:r>
              <a:rPr lang="en-US" sz="1400" dirty="0">
                <a:latin typeface="Courier"/>
                <a:cs typeface="Courier"/>
              </a:rPr>
              <a:t>, </a:t>
            </a:r>
            <a:r>
              <a:rPr lang="en-US" sz="1400" dirty="0" err="1">
                <a:latin typeface="Courier"/>
                <a:cs typeface="Courier"/>
              </a:rPr>
              <a:t>kStar</a:t>
            </a:r>
            <a:r>
              <a:rPr lang="en-US" sz="1400" dirty="0">
                <a:latin typeface="Courier"/>
                <a:cs typeface="Courier"/>
              </a:rPr>
              <a:t>, </a:t>
            </a:r>
            <a:r>
              <a:rPr lang="en-US" sz="1400" dirty="0" err="1">
                <a:latin typeface="Courier"/>
                <a:cs typeface="Courier"/>
              </a:rPr>
              <a:t>kCircle</a:t>
            </a:r>
            <a:r>
              <a:rPr lang="en-US" sz="1400" dirty="0">
                <a:latin typeface="Courier"/>
                <a:cs typeface="Courier"/>
              </a:rPr>
              <a:t>=4, </a:t>
            </a:r>
            <a:r>
              <a:rPr lang="en-US" sz="1400" dirty="0" err="1">
                <a:latin typeface="Courier"/>
                <a:cs typeface="Courier"/>
              </a:rPr>
              <a:t>kMultiply</a:t>
            </a:r>
            <a:r>
              <a:rPr lang="en-US" sz="1400" dirty="0">
                <a:latin typeface="Courier"/>
                <a:cs typeface="Courier"/>
              </a:rPr>
              <a:t>=5,</a:t>
            </a:r>
          </a:p>
          <a:p>
            <a:r>
              <a:rPr lang="en-US" sz="1400" dirty="0" err="1" smtClean="0">
                <a:latin typeface="Courier"/>
                <a:cs typeface="Courier"/>
              </a:rPr>
              <a:t>kFullDotSmall</a:t>
            </a:r>
            <a:r>
              <a:rPr lang="en-US" sz="1400" dirty="0">
                <a:latin typeface="Courier"/>
                <a:cs typeface="Courier"/>
              </a:rPr>
              <a:t>=6, </a:t>
            </a:r>
            <a:r>
              <a:rPr lang="en-US" sz="1400" dirty="0" err="1">
                <a:latin typeface="Courier"/>
                <a:cs typeface="Courier"/>
              </a:rPr>
              <a:t>kFullDotMedium</a:t>
            </a:r>
            <a:r>
              <a:rPr lang="en-US" sz="1400" dirty="0">
                <a:latin typeface="Courier"/>
                <a:cs typeface="Courier"/>
              </a:rPr>
              <a:t>=7, </a:t>
            </a:r>
            <a:r>
              <a:rPr lang="en-US" sz="1400" dirty="0" err="1">
                <a:latin typeface="Courier"/>
                <a:cs typeface="Courier"/>
              </a:rPr>
              <a:t>kFullDotLarge</a:t>
            </a:r>
            <a:r>
              <a:rPr lang="en-US" sz="1400" dirty="0">
                <a:latin typeface="Courier"/>
                <a:cs typeface="Courier"/>
              </a:rPr>
              <a:t>=8,</a:t>
            </a:r>
          </a:p>
          <a:p>
            <a:r>
              <a:rPr lang="it-IT" sz="1400" dirty="0" err="1" smtClean="0">
                <a:latin typeface="Courier"/>
                <a:cs typeface="Courier"/>
              </a:rPr>
              <a:t>kFullCircle</a:t>
            </a:r>
            <a:r>
              <a:rPr lang="it-IT" sz="1400" dirty="0">
                <a:latin typeface="Courier"/>
                <a:cs typeface="Courier"/>
              </a:rPr>
              <a:t>=20, </a:t>
            </a:r>
            <a:r>
              <a:rPr lang="it-IT" sz="1400" dirty="0" err="1">
                <a:latin typeface="Courier"/>
                <a:cs typeface="Courier"/>
              </a:rPr>
              <a:t>kFullSquare</a:t>
            </a:r>
            <a:r>
              <a:rPr lang="it-IT" sz="1400" dirty="0">
                <a:latin typeface="Courier"/>
                <a:cs typeface="Courier"/>
              </a:rPr>
              <a:t>=21, </a:t>
            </a:r>
            <a:r>
              <a:rPr lang="it-IT" sz="1400" dirty="0" err="1">
                <a:latin typeface="Courier"/>
                <a:cs typeface="Courier"/>
              </a:rPr>
              <a:t>kFullTriangleUp</a:t>
            </a:r>
            <a:r>
              <a:rPr lang="it-IT" sz="1400" dirty="0">
                <a:latin typeface="Courier"/>
                <a:cs typeface="Courier"/>
              </a:rPr>
              <a:t>=22,</a:t>
            </a:r>
          </a:p>
          <a:p>
            <a:r>
              <a:rPr lang="it-IT" sz="1400" dirty="0" err="1" smtClean="0">
                <a:latin typeface="Courier"/>
                <a:cs typeface="Courier"/>
              </a:rPr>
              <a:t>kFullTriangleDown</a:t>
            </a:r>
            <a:r>
              <a:rPr lang="it-IT" sz="1400" dirty="0">
                <a:latin typeface="Courier"/>
                <a:cs typeface="Courier"/>
              </a:rPr>
              <a:t>=23, </a:t>
            </a:r>
            <a:r>
              <a:rPr lang="it-IT" sz="1400" dirty="0" err="1">
                <a:latin typeface="Courier"/>
                <a:cs typeface="Courier"/>
              </a:rPr>
              <a:t>kOpenCircle</a:t>
            </a:r>
            <a:r>
              <a:rPr lang="it-IT" sz="1400" dirty="0">
                <a:latin typeface="Courier"/>
                <a:cs typeface="Courier"/>
              </a:rPr>
              <a:t>=24, </a:t>
            </a:r>
            <a:r>
              <a:rPr lang="it-IT" sz="1400" dirty="0" err="1">
                <a:latin typeface="Courier"/>
                <a:cs typeface="Courier"/>
              </a:rPr>
              <a:t>kOpenSquare</a:t>
            </a:r>
            <a:r>
              <a:rPr lang="it-IT" sz="1400" dirty="0">
                <a:latin typeface="Courier"/>
                <a:cs typeface="Courier"/>
              </a:rPr>
              <a:t>=25,</a:t>
            </a:r>
          </a:p>
          <a:p>
            <a:r>
              <a:rPr lang="it-IT" sz="1400" dirty="0" err="1" smtClean="0">
                <a:latin typeface="Courier"/>
                <a:cs typeface="Courier"/>
              </a:rPr>
              <a:t>kOpenTriangleUp</a:t>
            </a:r>
            <a:r>
              <a:rPr lang="it-IT" sz="1400" dirty="0">
                <a:latin typeface="Courier"/>
                <a:cs typeface="Courier"/>
              </a:rPr>
              <a:t>=26, </a:t>
            </a:r>
            <a:r>
              <a:rPr lang="it-IT" sz="1400" dirty="0" err="1">
                <a:latin typeface="Courier"/>
                <a:cs typeface="Courier"/>
              </a:rPr>
              <a:t>kOpenDiamond</a:t>
            </a:r>
            <a:r>
              <a:rPr lang="it-IT" sz="1400" dirty="0">
                <a:latin typeface="Courier"/>
                <a:cs typeface="Courier"/>
              </a:rPr>
              <a:t>=27, </a:t>
            </a:r>
            <a:r>
              <a:rPr lang="it-IT" sz="1400" dirty="0" err="1">
                <a:latin typeface="Courier"/>
                <a:cs typeface="Courier"/>
              </a:rPr>
              <a:t>kOpenCross</a:t>
            </a:r>
            <a:r>
              <a:rPr lang="it-IT" sz="1400" dirty="0">
                <a:latin typeface="Courier"/>
                <a:cs typeface="Courier"/>
              </a:rPr>
              <a:t>=28,</a:t>
            </a:r>
          </a:p>
          <a:p>
            <a:r>
              <a:rPr lang="pl-PL" sz="1400" dirty="0" err="1" smtClean="0">
                <a:latin typeface="Courier"/>
                <a:cs typeface="Courier"/>
              </a:rPr>
              <a:t>kFullStar</a:t>
            </a:r>
            <a:r>
              <a:rPr lang="pl-PL" sz="1400" dirty="0">
                <a:latin typeface="Courier"/>
                <a:cs typeface="Courier"/>
              </a:rPr>
              <a:t>=29, </a:t>
            </a:r>
            <a:r>
              <a:rPr lang="pl-PL" sz="1400" dirty="0" err="1">
                <a:latin typeface="Courier"/>
                <a:cs typeface="Courier"/>
              </a:rPr>
              <a:t>kOpenStar</a:t>
            </a:r>
            <a:r>
              <a:rPr lang="pl-PL" sz="1400" dirty="0">
                <a:latin typeface="Courier"/>
                <a:cs typeface="Courier"/>
              </a:rPr>
              <a:t>=30, </a:t>
            </a:r>
            <a:r>
              <a:rPr lang="pl-PL" sz="1400" dirty="0" err="1">
                <a:latin typeface="Courier"/>
                <a:cs typeface="Courier"/>
              </a:rPr>
              <a:t>kOpenTriangleDown</a:t>
            </a:r>
            <a:r>
              <a:rPr lang="pl-PL" sz="1400" dirty="0">
                <a:latin typeface="Courier"/>
                <a:cs typeface="Courier"/>
              </a:rPr>
              <a:t>=32,</a:t>
            </a:r>
          </a:p>
          <a:p>
            <a:r>
              <a:rPr lang="it-IT" sz="1400" dirty="0" err="1" smtClean="0">
                <a:latin typeface="Courier"/>
                <a:cs typeface="Courier"/>
              </a:rPr>
              <a:t>kFullDiamond</a:t>
            </a:r>
            <a:r>
              <a:rPr lang="it-IT" sz="1400" dirty="0">
                <a:latin typeface="Courier"/>
                <a:cs typeface="Courier"/>
              </a:rPr>
              <a:t>=33, </a:t>
            </a:r>
            <a:r>
              <a:rPr lang="it-IT" sz="1400" dirty="0" err="1">
                <a:latin typeface="Courier"/>
                <a:cs typeface="Courier"/>
              </a:rPr>
              <a:t>kFullCross</a:t>
            </a:r>
            <a:r>
              <a:rPr lang="it-IT" sz="1400" dirty="0">
                <a:latin typeface="Courier"/>
                <a:cs typeface="Courier"/>
              </a:rPr>
              <a:t>=</a:t>
            </a:r>
            <a:r>
              <a:rPr lang="it-IT" sz="1400" dirty="0" smtClean="0">
                <a:latin typeface="Courier"/>
                <a:cs typeface="Courier"/>
              </a:rPr>
              <a:t>34 </a:t>
            </a:r>
            <a:r>
              <a:rPr lang="it-IT" sz="1400" dirty="0" err="1" smtClean="0">
                <a:latin typeface="Courier"/>
                <a:cs typeface="Courier"/>
              </a:rPr>
              <a:t>etc</a:t>
            </a:r>
            <a:r>
              <a:rPr lang="mr-IN" sz="1400" dirty="0" smtClean="0">
                <a:latin typeface="Courier"/>
                <a:cs typeface="Courier"/>
              </a:rPr>
              <a:t>…</a:t>
            </a:r>
            <a:endParaRPr lang="en-US" sz="1400" dirty="0">
              <a:latin typeface="Courier"/>
              <a:cs typeface="Courier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337300" y="3420533"/>
            <a:ext cx="22225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Also available through more friendly names </a:t>
            </a:r>
            <a:r>
              <a:rPr lang="en-GB" dirty="0" smtClean="0">
                <a:sym typeface="Wingdings"/>
              </a:rPr>
              <a:t></a:t>
            </a:r>
            <a:endParaRPr lang="en-GB" dirty="0"/>
          </a:p>
        </p:txBody>
      </p:sp>
      <p:pic>
        <p:nvPicPr>
          <p:cNvPr id="8" name="Picture 7" descr="c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447" y="917222"/>
            <a:ext cx="5598686" cy="2141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852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s-E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Break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ROOT Summer Student Tutorial 2017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76154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0" y="1885724"/>
            <a:ext cx="9144000" cy="181588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800" dirty="0"/>
              <a:t>General Remarks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800" dirty="0"/>
              <a:t>A more complete example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800" dirty="0"/>
              <a:t>Summary of  Visual effects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800" dirty="0"/>
              <a:t>Interpretation and Compilation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ROOT Macros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ROOT Summer Student Tutorial 2017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29257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3500" y="863600"/>
            <a:ext cx="692625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We have seen how to interactively type lines at the prompt.</a:t>
            </a:r>
          </a:p>
          <a:p>
            <a:r>
              <a:rPr lang="en-US" sz="2000" dirty="0" smtClean="0"/>
              <a:t>The next step is to write “ROOT Macros” – lightweight programs</a:t>
            </a:r>
          </a:p>
          <a:p>
            <a:r>
              <a:rPr lang="en-US" sz="2000" dirty="0" smtClean="0"/>
              <a:t>The </a:t>
            </a:r>
            <a:r>
              <a:rPr lang="en-US" sz="2000" dirty="0"/>
              <a:t>general structure for a macro stored in file </a:t>
            </a:r>
            <a:r>
              <a:rPr lang="en-US" sz="2000" i="1" dirty="0" err="1">
                <a:cs typeface="Courier"/>
              </a:rPr>
              <a:t>MacroName.C</a:t>
            </a:r>
            <a:r>
              <a:rPr lang="en-US" sz="2000" dirty="0"/>
              <a:t> </a:t>
            </a:r>
            <a:r>
              <a:rPr lang="en-US" sz="2000" dirty="0" smtClean="0"/>
              <a:t>is: </a:t>
            </a:r>
            <a:endParaRPr lang="en-US" sz="2000" dirty="0"/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1562100" y="3053904"/>
            <a:ext cx="6343650" cy="1631216"/>
          </a:xfrm>
          <a:prstGeom prst="rect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MacroName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    &lt;          ...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      your lines of C++ code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   ...             &gt;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nl-NL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General Remarks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cxnSp>
        <p:nvCxnSpPr>
          <p:cNvPr id="7" name="Straight Arrow Connector 6"/>
          <p:cNvCxnSpPr>
            <a:stCxn id="8" idx="2"/>
          </p:cNvCxnSpPr>
          <p:nvPr/>
        </p:nvCxnSpPr>
        <p:spPr>
          <a:xfrm>
            <a:off x="1330504" y="2669183"/>
            <a:ext cx="1423454" cy="461292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3499" y="2084407"/>
            <a:ext cx="253401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Function, no main, same name as the file</a:t>
            </a:r>
            <a:endParaRPr lang="en-GB" sz="1600" b="1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ROOT Summer Student Tutorial 2017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03166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3500" y="863600"/>
            <a:ext cx="58886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The macro is </a:t>
            </a:r>
            <a:r>
              <a:rPr lang="en-US" sz="2000" dirty="0" smtClean="0"/>
              <a:t>executed at the system prompt </a:t>
            </a:r>
            <a:r>
              <a:rPr lang="en-US" sz="2000" dirty="0"/>
              <a:t>by </a:t>
            </a:r>
            <a:r>
              <a:rPr lang="en-US" sz="2000" dirty="0" smtClean="0"/>
              <a:t>typing:</a:t>
            </a:r>
            <a:endParaRPr lang="en-US" sz="2000" dirty="0"/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215900" y="1316188"/>
            <a:ext cx="2876550" cy="400110"/>
          </a:xfrm>
          <a:prstGeom prst="rect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root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MacroName.C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7000" y="1778000"/>
            <a:ext cx="44864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or executed </a:t>
            </a:r>
            <a:r>
              <a:rPr lang="en-US" sz="2000" dirty="0" smtClean="0"/>
              <a:t>at the ROOT prompt using </a:t>
            </a:r>
            <a:r>
              <a:rPr lang="en-US" sz="2000" dirty="0">
                <a:cs typeface="Courier"/>
              </a:rPr>
              <a:t>.</a:t>
            </a:r>
            <a:r>
              <a:rPr lang="en-US" sz="2000" dirty="0" smtClean="0">
                <a:cs typeface="Courier"/>
              </a:rPr>
              <a:t>x</a:t>
            </a:r>
            <a:r>
              <a:rPr lang="en-US" sz="2000" dirty="0" smtClean="0"/>
              <a:t>:</a:t>
            </a:r>
            <a:endParaRPr lang="en-US" sz="2000" dirty="0"/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215900" y="2304501"/>
            <a:ext cx="3048957" cy="707886"/>
          </a:xfrm>
          <a:prstGeom prst="rect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000" dirty="0"/>
              <a:t>&gt; root</a:t>
            </a:r>
          </a:p>
          <a:p>
            <a:r>
              <a:rPr lang="en-US" sz="2000" dirty="0"/>
              <a:t> root [0] .x </a:t>
            </a:r>
            <a:r>
              <a:rPr lang="en-US" sz="2000" dirty="0" err="1"/>
              <a:t>MacroName.C</a:t>
            </a:r>
            <a:endParaRPr lang="en-US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215900" y="3193990"/>
            <a:ext cx="76505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cs typeface="Consolas" panose="020B0609020204030204" pitchFamily="49" charset="0"/>
              </a:rPr>
              <a:t>or it can be loaded into a ROOT session and then be executed by </a:t>
            </a:r>
            <a:r>
              <a:rPr lang="en-US" sz="2000" dirty="0" smtClean="0">
                <a:cs typeface="Consolas" panose="020B0609020204030204" pitchFamily="49" charset="0"/>
              </a:rPr>
              <a:t>typing:</a:t>
            </a:r>
            <a:endParaRPr lang="en-US" sz="2000" dirty="0">
              <a:cs typeface="Consolas" panose="020B0609020204030204" pitchFamily="49" charset="0"/>
            </a:endParaRPr>
          </a:p>
        </p:txBody>
      </p:sp>
      <p:sp>
        <p:nvSpPr>
          <p:cNvPr id="9" name="Text Box 4"/>
          <p:cNvSpPr txBox="1">
            <a:spLocks noChangeArrowheads="1"/>
          </p:cNvSpPr>
          <p:nvPr/>
        </p:nvSpPr>
        <p:spPr bwMode="auto">
          <a:xfrm>
            <a:off x="215899" y="3662353"/>
            <a:ext cx="3721399" cy="707886"/>
          </a:xfrm>
          <a:prstGeom prst="rect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root [0].L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MacroName.C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root [1]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MacroName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Running a Macro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ROOT Summer Student Tutorial 2017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34030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20650" y="927040"/>
            <a:ext cx="87439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We have seen how ROOT interprets and “just in time compiles” code. ROOT also allows to compile code “traditionally”. At the ROOT prompt:</a:t>
            </a: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120650" y="1927614"/>
            <a:ext cx="3698464" cy="707886"/>
          </a:xfrm>
          <a:prstGeom prst="rect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nl-NL" sz="2000" dirty="0">
                <a:latin typeface="Consolas" panose="020B0609020204030204" pitchFamily="49" charset="0"/>
                <a:cs typeface="Consolas" panose="020B0609020204030204" pitchFamily="49" charset="0"/>
              </a:rPr>
              <a:t>root [1] .L macro1.C</a:t>
            </a:r>
            <a:r>
              <a:rPr lang="nl-NL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</a:p>
          <a:p>
            <a:r>
              <a:rPr lang="nl-NL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root </a:t>
            </a:r>
            <a:r>
              <a:rPr lang="nl-NL" sz="2000" dirty="0">
                <a:latin typeface="Consolas" panose="020B0609020204030204" pitchFamily="49" charset="0"/>
                <a:cs typeface="Consolas" panose="020B0609020204030204" pitchFamily="49" charset="0"/>
              </a:rPr>
              <a:t>[2] macro1()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4000" y="2943276"/>
            <a:ext cx="52431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ROOT libraries can be also used to produce standalone, compiled applications: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594455" y="2327723"/>
            <a:ext cx="1693017" cy="30777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1400" dirty="0" err="1" smtClean="0">
                <a:latin typeface="Courier"/>
                <a:cs typeface="Courier"/>
              </a:rPr>
              <a:t>ExampleMacro.C</a:t>
            </a:r>
            <a:endParaRPr lang="en-US" sz="1400" dirty="0">
              <a:latin typeface="Courier"/>
              <a:cs typeface="Courier"/>
            </a:endParaRPr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5988050" y="2635500"/>
            <a:ext cx="2876550" cy="1323439"/>
          </a:xfrm>
          <a:prstGeom prst="rect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ExampleMacro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r>
              <a:rPr lang="is-IS" sz="20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is-I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is-IS" sz="2000" dirty="0">
                <a:latin typeface="Consolas" panose="020B0609020204030204" pitchFamily="49" charset="0"/>
                <a:cs typeface="Consolas" panose="020B0609020204030204" pitchFamily="49" charset="0"/>
              </a:rPr>
              <a:t> 0;</a:t>
            </a:r>
          </a:p>
          <a:p>
            <a:r>
              <a:rPr lang="is-I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120650" y="4134860"/>
            <a:ext cx="8851228" cy="646331"/>
          </a:xfrm>
          <a:prstGeom prst="rect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g++ -o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ExampleMacro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ExampleMacro.C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`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root-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config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--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cflags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--libs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`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&gt; ./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ExampleMacro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Interpretation and Compilation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cxnSp>
        <p:nvCxnSpPr>
          <p:cNvPr id="11" name="Straight Arrow Connector 10"/>
          <p:cNvCxnSpPr>
            <a:stCxn id="12" idx="1"/>
          </p:cNvCxnSpPr>
          <p:nvPr/>
        </p:nvCxnSpPr>
        <p:spPr>
          <a:xfrm flipH="1">
            <a:off x="3958814" y="1961297"/>
            <a:ext cx="777054" cy="320260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735868" y="1668909"/>
            <a:ext cx="33000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Generate shared library and execute function</a:t>
            </a:r>
            <a:endParaRPr lang="en-GB" sz="1600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ROOT Summer Student Tutorial 2017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21404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77749" cy="781051"/>
          </a:xfrm>
        </p:spPr>
        <p:txBody>
          <a:bodyPr>
            <a:noAutofit/>
          </a:bodyPr>
          <a:lstStyle/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/>
              </a:rPr>
              <a:t>What can you do with ROOT?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7352" y="901699"/>
            <a:ext cx="4068878" cy="392429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02451" y="1384300"/>
            <a:ext cx="4846671" cy="3473448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V="1">
            <a:off x="6743700" y="628651"/>
            <a:ext cx="800100" cy="488949"/>
          </a:xfrm>
          <a:prstGeom prst="straightConnector1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378815" y="901699"/>
            <a:ext cx="43386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LHC collision in CMS: </a:t>
            </a:r>
          </a:p>
          <a:p>
            <a:r>
              <a:rPr lang="en-US" sz="1400" b="1" dirty="0" smtClean="0"/>
              <a:t>event display, also done with ROOT!</a:t>
            </a:r>
            <a:endParaRPr lang="en-GB" sz="1400" b="1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ROOT Summer Student Tutorial 2017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99364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6199" y="863600"/>
            <a:ext cx="895985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The example in section 3.2 of the ROOT primer, is a </a:t>
            </a:r>
            <a:r>
              <a:rPr lang="en-US" sz="2000" dirty="0"/>
              <a:t>typical task in data analysis, a macro </a:t>
            </a:r>
            <a:r>
              <a:rPr lang="en-US" sz="2000" dirty="0" smtClean="0"/>
              <a:t>that </a:t>
            </a:r>
            <a:r>
              <a:rPr lang="en-US" sz="2000" dirty="0"/>
              <a:t>constructs a graph with errors, fits a (linear) model to it and saves it as an </a:t>
            </a:r>
            <a:r>
              <a:rPr lang="en-US" sz="2000" dirty="0" smtClean="0"/>
              <a:t>image.</a:t>
            </a:r>
          </a:p>
          <a:p>
            <a:endParaRPr lang="en-US" sz="2000" dirty="0" smtClean="0"/>
          </a:p>
          <a:p>
            <a:r>
              <a:rPr lang="en-US" sz="2000" dirty="0" smtClean="0"/>
              <a:t>Let’s inspect it together.</a:t>
            </a:r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A More Complex Example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ROOT Summer Student Tutorial 2017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20000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06-02 at 14.14.2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05910" y="1263710"/>
            <a:ext cx="4381500" cy="31503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76199" y="863600"/>
            <a:ext cx="89598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And Run it!</a:t>
            </a:r>
            <a:endParaRPr lang="en-US" sz="2000" dirty="0"/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501650" y="2983797"/>
            <a:ext cx="2876550" cy="400110"/>
          </a:xfrm>
          <a:prstGeom prst="rect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000" dirty="0"/>
              <a:t> &gt; root </a:t>
            </a:r>
            <a:r>
              <a:rPr lang="en-US" sz="2000" dirty="0" smtClean="0"/>
              <a:t>macro1.C</a:t>
            </a:r>
            <a:endParaRPr lang="en-US" sz="2000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A More Complex Example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ROOT Summer Student Tutorial 2017</a:t>
            </a:r>
            <a:endParaRPr lang="en-GB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311969"/>
            <a:ext cx="876300" cy="8763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876300" y="4557000"/>
            <a:ext cx="297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>
                <a:solidFill>
                  <a:srgbClr val="0000FF"/>
                </a:solidFill>
              </a:rPr>
              <a:t>Macro1_cpp</a:t>
            </a:r>
            <a:endParaRPr lang="en-GB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3393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15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8288" y="1394294"/>
            <a:ext cx="5063836" cy="3436174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Now Try </a:t>
            </a:r>
            <a:r>
              <a:rPr lang="en-US" sz="3600" spc="150" dirty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I</a:t>
            </a:r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t in SWAN!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ROOT Summer Student Tutorial 2017</a:t>
            </a:r>
            <a:endParaRPr lang="en-GB" dirty="0"/>
          </a:p>
        </p:txBody>
      </p:sp>
      <p:sp>
        <p:nvSpPr>
          <p:cNvPr id="9" name="8 Rectángulo"/>
          <p:cNvSpPr/>
          <p:nvPr/>
        </p:nvSpPr>
        <p:spPr>
          <a:xfrm>
            <a:off x="1766265" y="909286"/>
            <a:ext cx="4979953" cy="4001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>
            <a:spAutoFit/>
          </a:bodyPr>
          <a:lstStyle/>
          <a:p>
            <a:r>
              <a:rPr lang="en-US" sz="2000" dirty="0">
                <a:hlinkClick r:id="rId4"/>
              </a:rPr>
              <a:t>http://swan.web.cern.ch/content/root-primer</a:t>
            </a:r>
            <a:endParaRPr lang="en-US" sz="2000" dirty="0"/>
          </a:p>
        </p:txBody>
      </p:sp>
      <p:cxnSp>
        <p:nvCxnSpPr>
          <p:cNvPr id="13" name="Straight Arrow Connector 8"/>
          <p:cNvCxnSpPr/>
          <p:nvPr/>
        </p:nvCxnSpPr>
        <p:spPr>
          <a:xfrm flipV="1">
            <a:off x="2663115" y="2422769"/>
            <a:ext cx="2815492" cy="203204"/>
          </a:xfrm>
          <a:prstGeom prst="straightConnector1">
            <a:avLst/>
          </a:prstGeom>
          <a:ln w="5080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4"/>
          <p:cNvSpPr txBox="1"/>
          <p:nvPr/>
        </p:nvSpPr>
        <p:spPr>
          <a:xfrm>
            <a:off x="521689" y="2253139"/>
            <a:ext cx="210429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Click to open the Macro 1 notebook in SWAN</a:t>
            </a:r>
            <a:endParaRPr lang="en-US" sz="2000" dirty="0"/>
          </a:p>
        </p:txBody>
      </p:sp>
      <p:pic>
        <p:nvPicPr>
          <p:cNvPr id="10" name="9 Imagen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222" y="3198880"/>
            <a:ext cx="1406632" cy="1218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968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More about Graphs and Histograms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pic>
        <p:nvPicPr>
          <p:cNvPr id="3074" name="Picture 2" descr="http://pdg3.lbl.gov/atlasblog/wp-content/uploads/2012/08/CombinedMas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5775" y="856478"/>
            <a:ext cx="4320950" cy="32421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lhcb-public.web.cern.ch/lhcb-public/Images2014/PlotExBa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62935" y="1688258"/>
            <a:ext cx="4608936" cy="31223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ROOT Summer Student Tutorial 2017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10535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1859125"/>
            <a:ext cx="914399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400" dirty="0"/>
              <a:t>Read Graph Points from </a:t>
            </a:r>
            <a:r>
              <a:rPr lang="en-US" sz="2400" dirty="0" smtClean="0"/>
              <a:t>File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/>
              <a:t>2D Graphs</a:t>
            </a:r>
          </a:p>
          <a:p>
            <a:pPr marL="342900" indent="-342900">
              <a:buFont typeface="Arial" charset="0"/>
              <a:buChar char="•"/>
            </a:pPr>
            <a:endParaRPr lang="es-ES" sz="2400" dirty="0" smtClean="0"/>
          </a:p>
          <a:p>
            <a:pPr marL="342900" indent="-342900">
              <a:buFont typeface="Arial" charset="0"/>
              <a:buChar char="•"/>
            </a:pPr>
            <a:endParaRPr lang="es-ES" sz="2400" dirty="0" smtClean="0"/>
          </a:p>
          <a:p>
            <a:pPr marL="342900" indent="-342900">
              <a:buFont typeface="Arial" charset="0"/>
              <a:buChar char="•"/>
            </a:pPr>
            <a:r>
              <a:rPr lang="es-ES" sz="2400" dirty="0" err="1" smtClean="0"/>
              <a:t>Also</a:t>
            </a:r>
            <a:r>
              <a:rPr lang="es-ES" sz="2400" dirty="0" smtClean="0"/>
              <a:t> in ROOT primer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sz="2000" dirty="0" smtClean="0"/>
              <a:t>Polar Graphs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sz="2000" dirty="0" smtClean="0"/>
              <a:t>Multiple graphs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Graphs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ROOT Summer Student Tutorial 2017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45698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65100" y="961936"/>
            <a:ext cx="8750300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/>
              <a:t>To build a graph, experimental data can </a:t>
            </a:r>
            <a:r>
              <a:rPr lang="en-US" sz="2000" dirty="0"/>
              <a:t>b</a:t>
            </a:r>
            <a:r>
              <a:rPr lang="en-US" sz="2000" dirty="0" smtClean="0"/>
              <a:t>e read from </a:t>
            </a:r>
            <a:r>
              <a:rPr lang="en-US" sz="2000" dirty="0"/>
              <a:t>an ASCII file (i.e. standard text</a:t>
            </a:r>
            <a:r>
              <a:rPr lang="en-US" sz="2000" dirty="0" smtClean="0"/>
              <a:t>) using this constructor: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en-US" sz="2000" dirty="0"/>
              <a:t>Let’s have a look at </a:t>
            </a:r>
            <a:r>
              <a:rPr lang="en-US" sz="2000" dirty="0">
                <a:cs typeface="Courier"/>
              </a:rPr>
              <a:t>macro2.C in a notebook</a:t>
            </a:r>
            <a:endParaRPr lang="en-US" sz="2000" dirty="0"/>
          </a:p>
          <a:p>
            <a:r>
              <a:rPr lang="en-US" sz="2000" dirty="0"/>
              <a:t>(also in section 4.1 of the Primer).</a:t>
            </a: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238833" y="1883358"/>
            <a:ext cx="7352411" cy="1015663"/>
          </a:xfrm>
          <a:prstGeom prst="rect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TGraphErrors(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char *filename,</a:t>
            </a:r>
          </a:p>
          <a:p>
            <a:r>
              <a:rPr lang="en-US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				</a:t>
            </a:r>
            <a:r>
              <a:rPr lang="en-US" sz="20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char *format="%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lg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%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lg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%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lg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%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lg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", </a:t>
            </a:r>
            <a:r>
              <a:rPr lang="en-US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				</a:t>
            </a:r>
            <a:r>
              <a:rPr lang="en-US" sz="20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Option_t</a:t>
            </a:r>
            <a:r>
              <a:rPr lang="en-US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*option="");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From an ASCII File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ROOT Summer Student Tutorial 2017</a:t>
            </a:r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273869"/>
            <a:ext cx="876300" cy="8763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76300" y="4531600"/>
            <a:ext cx="297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>
                <a:solidFill>
                  <a:srgbClr val="0000FF"/>
                </a:solidFill>
              </a:rPr>
              <a:t>Macro2_cpp</a:t>
            </a:r>
            <a:endParaRPr lang="en-GB" b="1" dirty="0">
              <a:solidFill>
                <a:srgbClr val="0000FF"/>
              </a:solidFill>
            </a:endParaRPr>
          </a:p>
        </p:txBody>
      </p:sp>
      <p:pic>
        <p:nvPicPr>
          <p:cNvPr id="8" name="7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0" y="3055950"/>
            <a:ext cx="2509626" cy="1897185"/>
          </a:xfrm>
          <a:prstGeom prst="rect">
            <a:avLst/>
          </a:prstGeom>
          <a:ln w="31750" cmpd="dbl">
            <a:solidFill>
              <a:srgbClr val="0070C0"/>
            </a:solidFill>
            <a:prstDash val="solid"/>
          </a:ln>
        </p:spPr>
      </p:pic>
      <p:cxnSp>
        <p:nvCxnSpPr>
          <p:cNvPr id="11" name="Straight Arrow Connector 8"/>
          <p:cNvCxnSpPr/>
          <p:nvPr/>
        </p:nvCxnSpPr>
        <p:spPr>
          <a:xfrm>
            <a:off x="4845423" y="3591169"/>
            <a:ext cx="1547446" cy="0"/>
          </a:xfrm>
          <a:prstGeom prst="straightConnector1">
            <a:avLst/>
          </a:prstGeom>
          <a:ln w="41275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12 Image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8874" y="3760993"/>
            <a:ext cx="1077284" cy="933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25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65100" y="929662"/>
            <a:ext cx="89789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Graphs can also be displayed in polar coordinate like in </a:t>
            </a:r>
            <a:r>
              <a:rPr lang="en-US" i="1" dirty="0" smtClean="0">
                <a:cs typeface="Courier"/>
              </a:rPr>
              <a:t>macro3.C</a:t>
            </a:r>
            <a:r>
              <a:rPr lang="en-US" dirty="0" smtClean="0"/>
              <a:t> (section 4.2 in the Primer):</a:t>
            </a:r>
            <a:endParaRPr lang="en-US" dirty="0"/>
          </a:p>
        </p:txBody>
      </p:sp>
      <p:pic>
        <p:nvPicPr>
          <p:cNvPr id="2" name="Picture 1" descr="Screen Shot 2015-06-02 at 15.29.3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5424" y="1298187"/>
            <a:ext cx="3945526" cy="3583376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Polar Graphs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ROOT Summer Student Tutorial 2017</a:t>
            </a:r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273869"/>
            <a:ext cx="876300" cy="8763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76300" y="4531600"/>
            <a:ext cx="297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>
                <a:solidFill>
                  <a:srgbClr val="0000FF"/>
                </a:solidFill>
              </a:rPr>
              <a:t>Macro3_cpp</a:t>
            </a:r>
            <a:endParaRPr lang="en-GB" b="1" dirty="0">
              <a:solidFill>
                <a:srgbClr val="0000FF"/>
              </a:solidFill>
            </a:endParaRPr>
          </a:p>
        </p:txBody>
      </p:sp>
      <p:pic>
        <p:nvPicPr>
          <p:cNvPr id="8" name="7 Image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3807" y="2556433"/>
            <a:ext cx="2473367" cy="1897185"/>
          </a:xfrm>
          <a:prstGeom prst="rect">
            <a:avLst/>
          </a:prstGeom>
          <a:ln w="31750" cmpd="dbl">
            <a:solidFill>
              <a:srgbClr val="0070C0"/>
            </a:solidFill>
            <a:prstDash val="solid"/>
          </a:ln>
        </p:spPr>
      </p:pic>
      <p:pic>
        <p:nvPicPr>
          <p:cNvPr id="12" name="11 Imagen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1848" y="1437556"/>
            <a:ext cx="1077284" cy="933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697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65100" y="908146"/>
            <a:ext cx="87503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B</a:t>
            </a:r>
            <a:r>
              <a:rPr lang="en-US" dirty="0" smtClean="0"/>
              <a:t>i</a:t>
            </a:r>
            <a:r>
              <a:rPr lang="en-US" dirty="0"/>
              <a:t>-dimensional </a:t>
            </a:r>
            <a:r>
              <a:rPr lang="en-US" dirty="0" smtClean="0"/>
              <a:t>graphs can be created in ROOT with </a:t>
            </a:r>
            <a:r>
              <a:rPr lang="en-US" dirty="0"/>
              <a:t>the </a:t>
            </a:r>
            <a:r>
              <a:rPr lang="en-US" i="1" dirty="0" smtClean="0">
                <a:cs typeface="Courier"/>
              </a:rPr>
              <a:t>TGraph2DErrors</a:t>
            </a:r>
            <a:r>
              <a:rPr lang="en-US" i="1" dirty="0" smtClean="0"/>
              <a:t> </a:t>
            </a:r>
            <a:r>
              <a:rPr lang="en-US" dirty="0" smtClean="0"/>
              <a:t>class. </a:t>
            </a:r>
          </a:p>
          <a:p>
            <a:r>
              <a:rPr lang="en-US" i="1" dirty="0" smtClean="0">
                <a:cs typeface="Courier"/>
              </a:rPr>
              <a:t>macro4.C</a:t>
            </a:r>
            <a:r>
              <a:rPr lang="en-US" dirty="0" smtClean="0">
                <a:cs typeface="Courier"/>
              </a:rPr>
              <a:t>,</a:t>
            </a:r>
            <a:r>
              <a:rPr lang="en-US" dirty="0" smtClean="0"/>
              <a:t> described in Primer’s section 4.3, gives a nice example:</a:t>
            </a:r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2D Graphs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ROOT Summer Student Tutorial 2017</a:t>
            </a:r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273869"/>
            <a:ext cx="876300" cy="8763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237" y="1681573"/>
            <a:ext cx="4394357" cy="306491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76300" y="4531600"/>
            <a:ext cx="297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>
                <a:solidFill>
                  <a:srgbClr val="0000FF"/>
                </a:solidFill>
              </a:rPr>
              <a:t>Macro4_cpp</a:t>
            </a:r>
            <a:endParaRPr lang="en-GB" b="1" dirty="0">
              <a:solidFill>
                <a:srgbClr val="0000FF"/>
              </a:solidFill>
            </a:endParaRPr>
          </a:p>
        </p:txBody>
      </p:sp>
      <p:pic>
        <p:nvPicPr>
          <p:cNvPr id="8" name="7 Image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142" y="2561652"/>
            <a:ext cx="2497030" cy="1897185"/>
          </a:xfrm>
          <a:prstGeom prst="rect">
            <a:avLst/>
          </a:prstGeom>
          <a:ln w="31750" cmpd="dbl">
            <a:solidFill>
              <a:srgbClr val="0070C0"/>
            </a:solidFill>
            <a:prstDash val="solid"/>
          </a:ln>
        </p:spPr>
      </p:pic>
      <p:pic>
        <p:nvPicPr>
          <p:cNvPr id="11" name="10 Imagen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1015" y="1488358"/>
            <a:ext cx="1077284" cy="933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820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65100" y="961936"/>
            <a:ext cx="87503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cs typeface="Gill Sans"/>
              </a:rPr>
              <a:t>It is sometimes useful to group graphs in a single entity, for instance to compute a common axis system. The class </a:t>
            </a:r>
            <a:r>
              <a:rPr lang="en-US" i="1" dirty="0" err="1" smtClean="0">
                <a:cs typeface="Gill Sans"/>
              </a:rPr>
              <a:t>TMultiGraph</a:t>
            </a:r>
            <a:r>
              <a:rPr lang="en-US" dirty="0" smtClean="0">
                <a:cs typeface="Gill Sans"/>
              </a:rPr>
              <a:t> described in section 4.4 of the Primer allows that.</a:t>
            </a:r>
            <a:endParaRPr lang="en-US" dirty="0">
              <a:cs typeface="Gill Sans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Multiple Graphs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ROOT Summer Student Tutorial 2017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273869"/>
            <a:ext cx="876300" cy="8763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758" y="1649256"/>
            <a:ext cx="4296223" cy="294814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76300" y="4531600"/>
            <a:ext cx="297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err="1" smtClean="0">
                <a:solidFill>
                  <a:srgbClr val="0000FF"/>
                </a:solidFill>
              </a:rPr>
              <a:t>Multigraph_cpp</a:t>
            </a:r>
            <a:endParaRPr lang="en-GB" b="1" dirty="0">
              <a:solidFill>
                <a:srgbClr val="0000FF"/>
              </a:solidFill>
            </a:endParaRPr>
          </a:p>
        </p:txBody>
      </p:sp>
      <p:pic>
        <p:nvPicPr>
          <p:cNvPr id="10" name="9 Image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8687" y="2837922"/>
            <a:ext cx="2509626" cy="1843806"/>
          </a:xfrm>
          <a:prstGeom prst="rect">
            <a:avLst/>
          </a:prstGeom>
          <a:ln w="31750" cmpd="dbl">
            <a:solidFill>
              <a:srgbClr val="0070C0"/>
            </a:solidFill>
            <a:prstDash val="solid"/>
          </a:ln>
        </p:spPr>
      </p:pic>
      <p:pic>
        <p:nvPicPr>
          <p:cNvPr id="11" name="10 Imagen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4858" y="1731099"/>
            <a:ext cx="1077284" cy="933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820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943509"/>
            <a:ext cx="914399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800" dirty="0"/>
              <a:t>Your </a:t>
            </a:r>
            <a:r>
              <a:rPr lang="en-US" sz="2800" dirty="0" smtClean="0"/>
              <a:t>First (in fact second) Histogram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/>
              <a:t>Add and Divide </a:t>
            </a:r>
            <a:r>
              <a:rPr lang="en-US" sz="2800" dirty="0" smtClean="0"/>
              <a:t>Histograms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/>
              <a:t>Two-dimensional </a:t>
            </a:r>
            <a:r>
              <a:rPr lang="en-US" sz="2800" dirty="0" smtClean="0"/>
              <a:t>Histograms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/>
              <a:t>Multiple Histograms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Histograms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ROOT Summer Student Tutorial 2017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16363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77749" cy="781051"/>
          </a:xfrm>
        </p:spPr>
        <p:txBody>
          <a:bodyPr>
            <a:noAutofit/>
          </a:bodyPr>
          <a:lstStyle/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ROOT in a Nutshell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6999" y="825500"/>
            <a:ext cx="8763157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ROOT is a software toolkit</a:t>
            </a:r>
            <a:r>
              <a:rPr lang="en-US" sz="2000" dirty="0"/>
              <a:t> </a:t>
            </a:r>
            <a:r>
              <a:rPr lang="en-US" sz="2000" dirty="0" smtClean="0"/>
              <a:t>which provides building blocks for: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accent1"/>
                </a:solidFill>
              </a:rPr>
              <a:t>Data processing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accent1"/>
                </a:solidFill>
              </a:rPr>
              <a:t>Data analysis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accent1"/>
                </a:solidFill>
              </a:rPr>
              <a:t>Data visualisation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accent1"/>
                </a:solidFill>
              </a:rPr>
              <a:t>Data storage</a:t>
            </a:r>
          </a:p>
          <a:p>
            <a:endParaRPr lang="en-US" sz="2000" dirty="0" smtClean="0"/>
          </a:p>
          <a:p>
            <a:r>
              <a:rPr lang="en-US" sz="2000" dirty="0" smtClean="0">
                <a:solidFill>
                  <a:schemeClr val="accent1"/>
                </a:solidFill>
              </a:rPr>
              <a:t>ROOT is written mainly in C++</a:t>
            </a:r>
            <a:r>
              <a:rPr lang="en-US" sz="2000" dirty="0" smtClean="0"/>
              <a:t> (C++11 standard)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Bindings for </a:t>
            </a:r>
            <a:r>
              <a:rPr lang="en-US" sz="2000" dirty="0" smtClean="0">
                <a:solidFill>
                  <a:srgbClr val="4F81BD"/>
                </a:solidFill>
              </a:rPr>
              <a:t>Python</a:t>
            </a:r>
            <a:r>
              <a:rPr lang="en-US" sz="2000" dirty="0" smtClean="0"/>
              <a:t> is provided.</a:t>
            </a:r>
          </a:p>
          <a:p>
            <a:endParaRPr lang="en-US" sz="2000" dirty="0" smtClean="0"/>
          </a:p>
          <a:p>
            <a:r>
              <a:rPr lang="en-US" sz="2000" dirty="0" smtClean="0">
                <a:solidFill>
                  <a:srgbClr val="4F81BD"/>
                </a:solidFill>
              </a:rPr>
              <a:t>Adopted in High Energy Physics </a:t>
            </a:r>
            <a:r>
              <a:rPr lang="en-US" sz="2000" dirty="0" smtClean="0"/>
              <a:t>and other sciences (but also industry)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4F81BD"/>
                </a:solidFill>
              </a:rPr>
              <a:t>~250 PetaBytes</a:t>
            </a:r>
            <a:r>
              <a:rPr lang="en-US" sz="2000" dirty="0" smtClean="0"/>
              <a:t> of data in ROOT format on the LHC </a:t>
            </a:r>
            <a:r>
              <a:rPr lang="en-US" sz="2000" dirty="0"/>
              <a:t>C</a:t>
            </a:r>
            <a:r>
              <a:rPr lang="en-US" sz="2000" dirty="0" smtClean="0"/>
              <a:t>omputing Grid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Fits and parameters’ estimations for </a:t>
            </a:r>
            <a:r>
              <a:rPr lang="en-US" sz="2000" dirty="0" smtClean="0">
                <a:solidFill>
                  <a:srgbClr val="4F81BD"/>
                </a:solidFill>
              </a:rPr>
              <a:t>discoveries</a:t>
            </a:r>
            <a:r>
              <a:rPr lang="en-US" sz="2000" dirty="0" smtClean="0"/>
              <a:t> (e.g. the Higgs)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4F81BD"/>
                </a:solidFill>
              </a:rPr>
              <a:t>Thousands of ROOT plots </a:t>
            </a:r>
            <a:r>
              <a:rPr lang="en-US" sz="2000" dirty="0" smtClean="0"/>
              <a:t>in scientific publications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143319" y="1429295"/>
            <a:ext cx="312697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>
                <a:solidFill>
                  <a:schemeClr val="accent2"/>
                </a:solidFill>
              </a:rPr>
              <a:t>An Open Source Project</a:t>
            </a:r>
          </a:p>
          <a:p>
            <a:r>
              <a:rPr lang="en-GB" i="1" dirty="0" smtClean="0"/>
              <a:t>We are on </a:t>
            </a:r>
            <a:r>
              <a:rPr lang="en-GB" i="1" dirty="0" err="1" smtClean="0"/>
              <a:t>github</a:t>
            </a:r>
            <a:endParaRPr lang="en-GB" i="1" dirty="0" smtClean="0"/>
          </a:p>
          <a:p>
            <a:r>
              <a:rPr lang="en-GB" b="1" i="1" dirty="0" err="1"/>
              <a:t>g</a:t>
            </a:r>
            <a:r>
              <a:rPr lang="en-GB" b="1" i="1" dirty="0" err="1" smtClean="0"/>
              <a:t>ithub.com</a:t>
            </a:r>
            <a:r>
              <a:rPr lang="en-GB" b="1" i="1" dirty="0" smtClean="0"/>
              <a:t>/root-project</a:t>
            </a:r>
            <a:endParaRPr lang="en-GB" b="1" i="1" dirty="0"/>
          </a:p>
          <a:p>
            <a:r>
              <a:rPr lang="en-GB" i="1" dirty="0" smtClean="0"/>
              <a:t>All contributions are warmly welcome!</a:t>
            </a:r>
            <a:endParaRPr lang="en-GB" i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9856" y="4300779"/>
            <a:ext cx="1130300" cy="391258"/>
          </a:xfrm>
          <a:prstGeom prst="rect">
            <a:avLst/>
          </a:prstGeom>
        </p:spPr>
      </p:pic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ROOT Summer Student Tutorial 2017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10799" t="11573" r="9911" b="12259"/>
          <a:stretch/>
        </p:blipFill>
        <p:spPr>
          <a:xfrm>
            <a:off x="5404557" y="1782073"/>
            <a:ext cx="472665" cy="454052"/>
          </a:xfrm>
          <a:prstGeom prst="rect">
            <a:avLst/>
          </a:prstGeom>
        </p:spPr>
      </p:pic>
      <p:pic>
        <p:nvPicPr>
          <p:cNvPr id="10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9423" y="2825072"/>
            <a:ext cx="550433" cy="550433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11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9553" y="2922630"/>
            <a:ext cx="442933" cy="442933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951346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65100" y="961936"/>
            <a:ext cx="8750300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/>
              <a:t>Write a macro to visualise a </a:t>
            </a:r>
            <a:r>
              <a:rPr lang="en-US" sz="2000" dirty="0"/>
              <a:t>P</a:t>
            </a:r>
            <a:r>
              <a:rPr lang="en-US" sz="2000" dirty="0" smtClean="0"/>
              <a:t>oisson distribution in a histogram</a:t>
            </a:r>
          </a:p>
          <a:p>
            <a:endParaRPr lang="en-US" sz="2000" dirty="0" smtClean="0"/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Create a 1D histogram the bins of which are double precision numbers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The max number of counts collected is 15 (max value on the x axis)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Use a random generator to generate 1000 </a:t>
            </a:r>
            <a:r>
              <a:rPr lang="en-US" sz="2000" dirty="0"/>
              <a:t>P</a:t>
            </a:r>
            <a:r>
              <a:rPr lang="en-US" sz="2000" dirty="0" smtClean="0"/>
              <a:t>oissonian counts, mu=4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Properly set the title and axes names, fill the histogram in blue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Fit it, programmatically or with the fit panel (right click on the histogram)</a:t>
            </a:r>
          </a:p>
          <a:p>
            <a:pPr marL="285750" indent="-285750">
              <a:buFont typeface="Arial"/>
              <a:buChar char="•"/>
            </a:pPr>
            <a:endParaRPr lang="en-US" sz="2000" dirty="0"/>
          </a:p>
          <a:p>
            <a:pPr marL="285750" indent="-285750">
              <a:buFont typeface="Arial"/>
              <a:buChar char="•"/>
            </a:pPr>
            <a:endParaRPr lang="en-US" sz="2000" dirty="0" smtClean="0"/>
          </a:p>
          <a:p>
            <a:r>
              <a:rPr lang="en-US" sz="2000" dirty="0" smtClean="0"/>
              <a:t>The solution of this exercise is macro5.C shown in section 5.1 in the Primer</a:t>
            </a:r>
            <a:endParaRPr lang="en-US" sz="2000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Exercise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ROOT Summer Student Tutorial 2017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31704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65100" y="961936"/>
            <a:ext cx="8750300" cy="4278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cs typeface="Gill Sans"/>
              </a:rPr>
              <a:t>Create a macro that draws the sum, difference and ratio of two histograms</a:t>
            </a:r>
          </a:p>
          <a:p>
            <a:endParaRPr lang="en-US" sz="2000" dirty="0" smtClean="0">
              <a:cs typeface="Gill Sans"/>
            </a:endParaRPr>
          </a:p>
          <a:p>
            <a:pPr marL="285750" indent="-285750">
              <a:buFont typeface="Arial"/>
              <a:buChar char="•"/>
            </a:pPr>
            <a:r>
              <a:rPr lang="en-US" sz="2000" dirty="0" smtClean="0">
                <a:cs typeface="Gill Sans"/>
              </a:rPr>
              <a:t>Create three pairs of histograms, fill them randomly with normally distributed numbers </a:t>
            </a:r>
            <a:r>
              <a:rPr lang="en-US" dirty="0" smtClean="0">
                <a:latin typeface="Gill Sans"/>
                <a:cs typeface="Gill Sans"/>
              </a:rPr>
              <a:t>(</a:t>
            </a:r>
            <a:r>
              <a:rPr lang="en-US" dirty="0" smtClean="0">
                <a:latin typeface="Consolas"/>
                <a:cs typeface="Consolas"/>
              </a:rPr>
              <a:t>TH1::</a:t>
            </a:r>
            <a:r>
              <a:rPr lang="en-US" dirty="0" err="1" smtClean="0">
                <a:latin typeface="Consolas"/>
                <a:cs typeface="Consolas"/>
              </a:rPr>
              <a:t>FillRandom</a:t>
            </a:r>
            <a:r>
              <a:rPr lang="en-US" dirty="0" smtClean="0">
                <a:latin typeface="Consolas"/>
                <a:cs typeface="Consolas"/>
              </a:rPr>
              <a:t>(“</a:t>
            </a:r>
            <a:r>
              <a:rPr lang="en-US" dirty="0" err="1" smtClean="0">
                <a:latin typeface="Consolas"/>
                <a:cs typeface="Consolas"/>
              </a:rPr>
              <a:t>gaus</a:t>
            </a:r>
            <a:r>
              <a:rPr lang="en-US" dirty="0" smtClean="0">
                <a:latin typeface="Consolas"/>
                <a:cs typeface="Consolas"/>
              </a:rPr>
              <a:t>”)</a:t>
            </a:r>
            <a:r>
              <a:rPr lang="en-US" dirty="0" smtClean="0">
                <a:latin typeface="Gill Sans"/>
                <a:cs typeface="Gill Sans"/>
              </a:rPr>
              <a:t>)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 smtClean="0">
                <a:cs typeface="Gill Sans"/>
              </a:rPr>
              <a:t>Divide, sum and subtract them</a:t>
            </a:r>
          </a:p>
          <a:p>
            <a:pPr marL="742950" lvl="1" indent="-285750">
              <a:buFont typeface="Arial"/>
              <a:buChar char="•"/>
            </a:pPr>
            <a:r>
              <a:rPr lang="en-US" sz="2000" dirty="0" smtClean="0">
                <a:cs typeface="Gill Sans"/>
              </a:rPr>
              <a:t>Useful methods: </a:t>
            </a:r>
          </a:p>
          <a:p>
            <a:pPr lvl="1"/>
            <a:r>
              <a:rPr lang="en-US" dirty="0">
                <a:latin typeface="Gill Sans"/>
                <a:cs typeface="Gill Sans"/>
              </a:rPr>
              <a:t>	</a:t>
            </a:r>
            <a:r>
              <a:rPr lang="en-US" dirty="0" smtClean="0">
                <a:latin typeface="Consolas"/>
                <a:cs typeface="Consolas"/>
              </a:rPr>
              <a:t>TH1::Divide(</a:t>
            </a:r>
            <a:r>
              <a:rPr lang="en-US" dirty="0" err="1" smtClean="0">
                <a:latin typeface="Consolas"/>
                <a:cs typeface="Consolas"/>
              </a:rPr>
              <a:t>const</a:t>
            </a:r>
            <a:r>
              <a:rPr lang="en-US" dirty="0" smtClean="0">
                <a:latin typeface="Consolas"/>
                <a:cs typeface="Consolas"/>
              </a:rPr>
              <a:t> TH1*)</a:t>
            </a:r>
            <a:r>
              <a:rPr lang="en-US" dirty="0" smtClean="0">
                <a:latin typeface="Gill Sans"/>
                <a:cs typeface="Gill Sans"/>
              </a:rPr>
              <a:t>,  </a:t>
            </a:r>
          </a:p>
          <a:p>
            <a:pPr lvl="1"/>
            <a:r>
              <a:rPr lang="en-US" dirty="0">
                <a:latin typeface="Gill Sans"/>
                <a:cs typeface="Gill Sans"/>
              </a:rPr>
              <a:t>	</a:t>
            </a:r>
            <a:r>
              <a:rPr lang="en-US" dirty="0" smtClean="0">
                <a:latin typeface="Consolas"/>
                <a:cs typeface="Consolas"/>
              </a:rPr>
              <a:t>TH1::</a:t>
            </a:r>
            <a:r>
              <a:rPr lang="en-GB" dirty="0" smtClean="0">
                <a:latin typeface="Consolas"/>
                <a:cs typeface="Consolas"/>
              </a:rPr>
              <a:t>Add</a:t>
            </a:r>
            <a:r>
              <a:rPr lang="en-GB" dirty="0">
                <a:latin typeface="Consolas"/>
                <a:cs typeface="Consolas"/>
              </a:rPr>
              <a:t>(</a:t>
            </a:r>
            <a:r>
              <a:rPr lang="en-GB" dirty="0" err="1">
                <a:latin typeface="Consolas"/>
                <a:cs typeface="Consolas"/>
              </a:rPr>
              <a:t>const</a:t>
            </a:r>
            <a:r>
              <a:rPr lang="en-GB" dirty="0">
                <a:latin typeface="Consolas"/>
                <a:cs typeface="Consolas"/>
              </a:rPr>
              <a:t> TH1</a:t>
            </a:r>
            <a:r>
              <a:rPr lang="en-GB" dirty="0" smtClean="0">
                <a:latin typeface="Consolas"/>
                <a:cs typeface="Consolas"/>
              </a:rPr>
              <a:t>*, </a:t>
            </a:r>
            <a:r>
              <a:rPr lang="en-GB" dirty="0" err="1" smtClean="0">
                <a:latin typeface="Consolas"/>
                <a:cs typeface="Consolas"/>
              </a:rPr>
              <a:t>Double_t</a:t>
            </a:r>
            <a:r>
              <a:rPr lang="en-GB" dirty="0" smtClean="0">
                <a:latin typeface="Consolas"/>
                <a:cs typeface="Consolas"/>
              </a:rPr>
              <a:t>)</a:t>
            </a:r>
            <a:r>
              <a:rPr lang="en-US" dirty="0" smtClean="0">
                <a:latin typeface="Consolas"/>
                <a:cs typeface="Consolas"/>
              </a:rPr>
              <a:t> </a:t>
            </a:r>
            <a:r>
              <a:rPr lang="en-US" sz="2000" dirty="0" smtClean="0">
                <a:cs typeface="Gill Sans"/>
              </a:rPr>
              <a:t>the second parameter is a weight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 smtClean="0">
                <a:cs typeface="Gill Sans"/>
              </a:rPr>
              <a:t>Note: for every plot a different canvas has to be created and before drawing, one has to </a:t>
            </a:r>
            <a:r>
              <a:rPr lang="en-US" dirty="0" smtClean="0">
                <a:cs typeface="Gill Sans"/>
              </a:rPr>
              <a:t>“</a:t>
            </a:r>
            <a:r>
              <a:rPr lang="en-US" dirty="0" smtClean="0">
                <a:cs typeface="Consolas"/>
              </a:rPr>
              <a:t>cd</a:t>
            </a:r>
            <a:r>
              <a:rPr lang="en-US" dirty="0" smtClean="0">
                <a:cs typeface="Gill Sans"/>
              </a:rPr>
              <a:t>” </a:t>
            </a:r>
            <a:r>
              <a:rPr lang="en-US" sz="2000" dirty="0" smtClean="0">
                <a:cs typeface="Gill Sans"/>
              </a:rPr>
              <a:t>into it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err="1" smtClean="0">
                <a:latin typeface="Consolas"/>
                <a:cs typeface="Consolas"/>
              </a:rPr>
              <a:t>TCanvas</a:t>
            </a:r>
            <a:r>
              <a:rPr lang="en-US" dirty="0" smtClean="0">
                <a:latin typeface="Consolas"/>
                <a:cs typeface="Consolas"/>
              </a:rPr>
              <a:t> c; </a:t>
            </a:r>
            <a:r>
              <a:rPr lang="en-US" dirty="0" err="1" smtClean="0">
                <a:latin typeface="Consolas"/>
                <a:cs typeface="Consolas"/>
              </a:rPr>
              <a:t>c.cd</a:t>
            </a:r>
            <a:r>
              <a:rPr lang="en-US" dirty="0" smtClean="0">
                <a:latin typeface="Consolas"/>
                <a:cs typeface="Consolas"/>
              </a:rPr>
              <a:t>();</a:t>
            </a:r>
          </a:p>
          <a:p>
            <a:endParaRPr lang="en-US" dirty="0" smtClean="0">
              <a:latin typeface="Gill Sans"/>
              <a:cs typeface="Gill Sans"/>
            </a:endParaRPr>
          </a:p>
          <a:p>
            <a:r>
              <a:rPr lang="en-US" dirty="0"/>
              <a:t>The solution of this exercise is </a:t>
            </a:r>
            <a:r>
              <a:rPr lang="en-US" dirty="0" smtClean="0"/>
              <a:t>macro6.C </a:t>
            </a:r>
            <a:r>
              <a:rPr lang="en-US" dirty="0"/>
              <a:t>shown in section </a:t>
            </a:r>
            <a:r>
              <a:rPr lang="en-US" dirty="0" smtClean="0"/>
              <a:t>5.2 </a:t>
            </a:r>
            <a:r>
              <a:rPr lang="en-US" dirty="0"/>
              <a:t>in the Primer</a:t>
            </a:r>
          </a:p>
          <a:p>
            <a:endParaRPr lang="en-US" dirty="0">
              <a:latin typeface="Gill Sans"/>
              <a:cs typeface="Gill Sans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Exercise - Optional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ROOT Summer Student Tutorial 2017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4700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908121"/>
            <a:ext cx="9144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cs typeface="Gill Sans"/>
              </a:rPr>
              <a:t>Two-dimensional histograms are a very useful tool, for example to inspect correlations between </a:t>
            </a:r>
            <a:r>
              <a:rPr lang="en-US" sz="2000" dirty="0" smtClean="0">
                <a:cs typeface="Gill Sans"/>
              </a:rPr>
              <a:t>variables, </a:t>
            </a:r>
            <a:r>
              <a:rPr lang="en-US" sz="2000" dirty="0">
                <a:cs typeface="Gill Sans"/>
              </a:rPr>
              <a:t>a</a:t>
            </a:r>
            <a:r>
              <a:rPr lang="en-US" sz="2000" dirty="0" smtClean="0">
                <a:cs typeface="Gill Sans"/>
              </a:rPr>
              <a:t>s in the example in section 5.3 of the Primer (macro7.C):</a:t>
            </a:r>
            <a:endParaRPr lang="en-US" sz="2000" dirty="0">
              <a:cs typeface="Gill Sans"/>
            </a:endParaRPr>
          </a:p>
        </p:txBody>
      </p:sp>
      <p:pic>
        <p:nvPicPr>
          <p:cNvPr id="2" name="Picture 1" descr="Screen Shot 2015-06-02 at 17.08.5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800" y="1608267"/>
            <a:ext cx="3754182" cy="3399845"/>
          </a:xfrm>
          <a:prstGeom prst="rect">
            <a:avLst/>
          </a:prstGeom>
        </p:spPr>
      </p:pic>
      <p:pic>
        <p:nvPicPr>
          <p:cNvPr id="5" name="Picture 4" descr="Screen Shot 2015-06-02 at 17.09.4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10100" y="1602629"/>
            <a:ext cx="3754182" cy="3405483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Two </a:t>
            </a:r>
            <a:r>
              <a:rPr lang="en-US" sz="3600" spc="150" dirty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D</a:t>
            </a:r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imensional Histograms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ROOT Summer Student Tutorial 2017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4700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65100" y="961936"/>
            <a:ext cx="87503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1600" dirty="0">
                <a:cs typeface="Gill Sans"/>
              </a:rPr>
              <a:t>T</a:t>
            </a:r>
            <a:r>
              <a:rPr lang="en-US" sz="1600" dirty="0" smtClean="0">
                <a:cs typeface="Gill Sans"/>
              </a:rPr>
              <a:t>he example in section 5.4 (</a:t>
            </a:r>
            <a:r>
              <a:rPr lang="en-US" sz="1600" dirty="0" err="1" smtClean="0">
                <a:cs typeface="Gill Sans"/>
              </a:rPr>
              <a:t>hstack.C</a:t>
            </a:r>
            <a:r>
              <a:rPr lang="en-US" sz="1600" dirty="0" smtClean="0">
                <a:cs typeface="Gill Sans"/>
              </a:rPr>
              <a:t>) shows how to group histograms in a single entity call a “stack”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s-ES" sz="1600" dirty="0" err="1" smtClean="0">
                <a:cs typeface="Gill Sans"/>
              </a:rPr>
              <a:t>Useful</a:t>
            </a:r>
            <a:r>
              <a:rPr lang="es-ES" sz="1600" dirty="0" smtClean="0">
                <a:cs typeface="Gill Sans"/>
              </a:rPr>
              <a:t> </a:t>
            </a:r>
            <a:r>
              <a:rPr lang="es-ES" sz="1600" dirty="0" err="1" smtClean="0">
                <a:cs typeface="Gill Sans"/>
              </a:rPr>
              <a:t>when</a:t>
            </a:r>
            <a:r>
              <a:rPr lang="es-ES" sz="1600" dirty="0" smtClean="0">
                <a:cs typeface="Gill Sans"/>
              </a:rPr>
              <a:t> </a:t>
            </a:r>
            <a:r>
              <a:rPr lang="es-ES" sz="1600" dirty="0" err="1" smtClean="0">
                <a:cs typeface="Gill Sans"/>
              </a:rPr>
              <a:t>plotting</a:t>
            </a:r>
            <a:r>
              <a:rPr lang="es-ES" sz="1600" dirty="0" smtClean="0">
                <a:cs typeface="Gill Sans"/>
              </a:rPr>
              <a:t> </a:t>
            </a:r>
            <a:r>
              <a:rPr lang="es-ES" sz="1600" dirty="0" err="1" smtClean="0">
                <a:cs typeface="Gill Sans"/>
              </a:rPr>
              <a:t>several</a:t>
            </a:r>
            <a:r>
              <a:rPr lang="es-ES" sz="1600" dirty="0" smtClean="0">
                <a:cs typeface="Gill Sans"/>
              </a:rPr>
              <a:t> </a:t>
            </a:r>
            <a:r>
              <a:rPr lang="es-ES" sz="1600" dirty="0" err="1" smtClean="0">
                <a:cs typeface="Gill Sans"/>
              </a:rPr>
              <a:t>backgrounds</a:t>
            </a:r>
            <a:r>
              <a:rPr lang="es-ES" sz="1600" dirty="0" smtClean="0">
                <a:cs typeface="Gill Sans"/>
              </a:rPr>
              <a:t> and a </a:t>
            </a:r>
            <a:r>
              <a:rPr lang="es-ES" sz="1600" dirty="0" err="1" smtClean="0">
                <a:cs typeface="Gill Sans"/>
              </a:rPr>
              <a:t>signal</a:t>
            </a:r>
            <a:endParaRPr lang="en-US" sz="1600" dirty="0">
              <a:cs typeface="Gill Sans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Multiple Histograms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ROOT Summer Student Tutorial 2017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273869"/>
            <a:ext cx="876300" cy="8763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732" y="1726972"/>
            <a:ext cx="4424580" cy="300079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65100" y="2357157"/>
            <a:ext cx="14134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 smtClean="0">
                <a:latin typeface="Gill Sans"/>
                <a:cs typeface="Gill Sans"/>
              </a:rPr>
              <a:t>Class </a:t>
            </a:r>
            <a:r>
              <a:rPr lang="en-GB" sz="2000" b="1" dirty="0" err="1" smtClean="0">
                <a:latin typeface="Consolas"/>
                <a:cs typeface="Consolas"/>
              </a:rPr>
              <a:t>THStack</a:t>
            </a:r>
            <a:endParaRPr lang="en-GB" sz="2000" b="1" dirty="0">
              <a:latin typeface="Consolas"/>
              <a:cs typeface="Consolas"/>
            </a:endParaRPr>
          </a:p>
        </p:txBody>
      </p:sp>
      <p:pic>
        <p:nvPicPr>
          <p:cNvPr id="10" name="9 Image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3287" y="2660582"/>
            <a:ext cx="2425348" cy="1843806"/>
          </a:xfrm>
          <a:prstGeom prst="rect">
            <a:avLst/>
          </a:prstGeom>
          <a:ln w="31750" cmpd="dbl">
            <a:solidFill>
              <a:srgbClr val="0070C0"/>
            </a:solidFill>
            <a:prstDash val="solid"/>
          </a:ln>
        </p:spPr>
      </p:pic>
      <p:pic>
        <p:nvPicPr>
          <p:cNvPr id="11" name="10 Imagen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7319" y="1556575"/>
            <a:ext cx="1077284" cy="93315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76300" y="4531600"/>
            <a:ext cx="297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err="1" smtClean="0">
                <a:solidFill>
                  <a:srgbClr val="0000FF"/>
                </a:solidFill>
              </a:rPr>
              <a:t>Hstack_cpp</a:t>
            </a:r>
            <a:endParaRPr lang="en-GB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700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2196830"/>
            <a:ext cx="9144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800" dirty="0"/>
              <a:t>Storing </a:t>
            </a:r>
            <a:r>
              <a:rPr lang="en-US" sz="2800" dirty="0" smtClean="0"/>
              <a:t>Objects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 err="1" smtClean="0"/>
              <a:t>TTrees</a:t>
            </a:r>
            <a:r>
              <a:rPr lang="en-US" sz="2800" dirty="0" smtClean="0"/>
              <a:t> and N</a:t>
            </a:r>
            <a:r>
              <a:rPr lang="en-US" sz="2800" dirty="0"/>
              <a:t>-tuples </a:t>
            </a:r>
            <a:endParaRPr lang="en-US" sz="2800" dirty="0" smtClean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Input and Output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ROOT Summer Student Tutorial 2017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99759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77749" cy="781051"/>
          </a:xfrm>
        </p:spPr>
        <p:txBody>
          <a:bodyPr>
            <a:noAutofit/>
          </a:bodyPr>
          <a:lstStyle/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Persistency (I/O)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53943" y="896459"/>
            <a:ext cx="889023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i="1" dirty="0" smtClean="0">
                <a:latin typeface="Gill Sans"/>
                <a:cs typeface="Gill Sans"/>
              </a:rPr>
              <a:t>How does it work?</a:t>
            </a:r>
            <a:endParaRPr lang="en-GB" sz="2000" i="1" dirty="0">
              <a:latin typeface="Gill Sans"/>
              <a:cs typeface="Gill San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94976-30BA-F941-AAC6-43501AD6CA18}" type="slidenum">
              <a:rPr lang="en-GB" smtClean="0"/>
              <a:t>75</a:t>
            </a:fld>
            <a:endParaRPr lang="en-GB"/>
          </a:p>
        </p:txBody>
      </p:sp>
      <p:sp>
        <p:nvSpPr>
          <p:cNvPr id="5" name="Folded Corner 4"/>
          <p:cNvSpPr/>
          <p:nvPr/>
        </p:nvSpPr>
        <p:spPr>
          <a:xfrm>
            <a:off x="215900" y="1397000"/>
            <a:ext cx="2032000" cy="1651000"/>
          </a:xfrm>
          <a:prstGeom prst="foldedCorner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b="1" dirty="0" smtClean="0"/>
              <a:t>C++</a:t>
            </a:r>
          </a:p>
          <a:p>
            <a:pPr algn="ctr"/>
            <a:r>
              <a:rPr lang="en-GB" dirty="0" smtClean="0"/>
              <a:t>Classes/</a:t>
            </a:r>
            <a:r>
              <a:rPr lang="en-GB" dirty="0" err="1" smtClean="0"/>
              <a:t>structs</a:t>
            </a:r>
            <a:endParaRPr lang="en-GB" dirty="0" smtClean="0"/>
          </a:p>
          <a:p>
            <a:pPr algn="ctr"/>
            <a:r>
              <a:rPr lang="en-GB" dirty="0" smtClean="0"/>
              <a:t>Interfaces</a:t>
            </a:r>
          </a:p>
          <a:p>
            <a:pPr algn="ctr"/>
            <a:r>
              <a:rPr lang="en-GB" dirty="0" smtClean="0"/>
              <a:t>(e.g. header files)</a:t>
            </a:r>
            <a:endParaRPr lang="en-GB" dirty="0"/>
          </a:p>
        </p:txBody>
      </p:sp>
      <p:sp>
        <p:nvSpPr>
          <p:cNvPr id="7" name="Folded Corner 6"/>
          <p:cNvSpPr/>
          <p:nvPr/>
        </p:nvSpPr>
        <p:spPr>
          <a:xfrm>
            <a:off x="65043" y="3255963"/>
            <a:ext cx="2425700" cy="1651000"/>
          </a:xfrm>
          <a:prstGeom prst="foldedCorner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 smtClean="0"/>
              <a:t>XML/C++</a:t>
            </a:r>
          </a:p>
          <a:p>
            <a:pPr algn="ctr"/>
            <a:r>
              <a:rPr lang="en-GB" dirty="0" smtClean="0"/>
              <a:t>Selection metadata</a:t>
            </a:r>
          </a:p>
          <a:p>
            <a:pPr algn="ctr"/>
            <a:r>
              <a:rPr lang="en-GB" dirty="0" smtClean="0"/>
              <a:t>(transient members, versioning, morphing)</a:t>
            </a:r>
            <a:endParaRPr lang="en-GB" dirty="0"/>
          </a:p>
        </p:txBody>
      </p:sp>
      <p:sp>
        <p:nvSpPr>
          <p:cNvPr id="8" name="Hexagon 7"/>
          <p:cNvSpPr/>
          <p:nvPr/>
        </p:nvSpPr>
        <p:spPr>
          <a:xfrm>
            <a:off x="2628900" y="2781300"/>
            <a:ext cx="1663700" cy="704850"/>
          </a:xfrm>
          <a:prstGeom prst="hexagon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Dictionary generation</a:t>
            </a:r>
            <a:endParaRPr lang="en-GB" dirty="0"/>
          </a:p>
        </p:txBody>
      </p:sp>
      <p:cxnSp>
        <p:nvCxnSpPr>
          <p:cNvPr id="10" name="Straight Arrow Connector 9"/>
          <p:cNvCxnSpPr>
            <a:stCxn id="5" idx="3"/>
            <a:endCxn id="8" idx="4"/>
          </p:cNvCxnSpPr>
          <p:nvPr/>
        </p:nvCxnSpPr>
        <p:spPr>
          <a:xfrm>
            <a:off x="2247900" y="2222500"/>
            <a:ext cx="557213" cy="5588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7" idx="3"/>
            <a:endCxn id="8" idx="2"/>
          </p:cNvCxnSpPr>
          <p:nvPr/>
        </p:nvCxnSpPr>
        <p:spPr>
          <a:xfrm flipV="1">
            <a:off x="2490743" y="3486150"/>
            <a:ext cx="314370" cy="59531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Folded Corner 13"/>
          <p:cNvSpPr/>
          <p:nvPr/>
        </p:nvSpPr>
        <p:spPr>
          <a:xfrm>
            <a:off x="4521200" y="1835150"/>
            <a:ext cx="2032000" cy="1651000"/>
          </a:xfrm>
          <a:prstGeom prst="foldedCorner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b="1" dirty="0" smtClean="0"/>
              <a:t>C++</a:t>
            </a:r>
          </a:p>
          <a:p>
            <a:pPr algn="ctr"/>
            <a:r>
              <a:rPr lang="en-GB" dirty="0" smtClean="0"/>
              <a:t>Dictionary (info for registration of classes in ROOT Core)</a:t>
            </a:r>
            <a:endParaRPr lang="en-GB" dirty="0"/>
          </a:p>
        </p:txBody>
      </p:sp>
      <p:cxnSp>
        <p:nvCxnSpPr>
          <p:cNvPr id="15" name="Straight Arrow Connector 14"/>
          <p:cNvCxnSpPr>
            <a:stCxn id="8" idx="0"/>
            <a:endCxn id="14" idx="1"/>
          </p:cNvCxnSpPr>
          <p:nvPr/>
        </p:nvCxnSpPr>
        <p:spPr>
          <a:xfrm flipV="1">
            <a:off x="4292600" y="2660650"/>
            <a:ext cx="228600" cy="473075"/>
          </a:xfrm>
          <a:prstGeom prst="straightConnector1">
            <a:avLst/>
          </a:prstGeom>
          <a:ln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Folded Corner 35"/>
          <p:cNvSpPr/>
          <p:nvPr/>
        </p:nvSpPr>
        <p:spPr>
          <a:xfrm>
            <a:off x="4521200" y="3651955"/>
            <a:ext cx="2032000" cy="1243013"/>
          </a:xfrm>
          <a:prstGeom prst="foldedCorner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b="1" dirty="0" smtClean="0"/>
              <a:t>C++</a:t>
            </a:r>
          </a:p>
          <a:p>
            <a:pPr algn="ctr"/>
            <a:r>
              <a:rPr lang="en-GB" dirty="0" smtClean="0"/>
              <a:t>Classes/</a:t>
            </a:r>
            <a:r>
              <a:rPr lang="en-GB" dirty="0" err="1" smtClean="0"/>
              <a:t>structs</a:t>
            </a:r>
            <a:endParaRPr lang="en-GB" dirty="0" smtClean="0"/>
          </a:p>
          <a:p>
            <a:pPr algn="ctr"/>
            <a:r>
              <a:rPr lang="en-GB" dirty="0" smtClean="0"/>
              <a:t>implementations</a:t>
            </a:r>
          </a:p>
        </p:txBody>
      </p:sp>
      <p:sp>
        <p:nvSpPr>
          <p:cNvPr id="38" name="Regular Pentagon 37"/>
          <p:cNvSpPr/>
          <p:nvPr/>
        </p:nvSpPr>
        <p:spPr>
          <a:xfrm>
            <a:off x="7099300" y="1397000"/>
            <a:ext cx="1714500" cy="577850"/>
          </a:xfrm>
          <a:prstGeom prst="pentag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Compiler</a:t>
            </a:r>
            <a:endParaRPr lang="en-GB" dirty="0"/>
          </a:p>
        </p:txBody>
      </p:sp>
      <p:cxnSp>
        <p:nvCxnSpPr>
          <p:cNvPr id="61" name="Curved Connector 60"/>
          <p:cNvCxnSpPr>
            <a:stCxn id="5" idx="3"/>
            <a:endCxn id="38" idx="0"/>
          </p:cNvCxnSpPr>
          <p:nvPr/>
        </p:nvCxnSpPr>
        <p:spPr>
          <a:xfrm flipV="1">
            <a:off x="2247900" y="1397000"/>
            <a:ext cx="5708650" cy="825500"/>
          </a:xfrm>
          <a:prstGeom prst="curvedConnector4">
            <a:avLst>
              <a:gd name="adj1" fmla="val 14238"/>
              <a:gd name="adj2" fmla="val 127692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63" name="Curved Connector 62"/>
          <p:cNvCxnSpPr>
            <a:stCxn id="14" idx="3"/>
            <a:endCxn id="38" idx="1"/>
          </p:cNvCxnSpPr>
          <p:nvPr/>
        </p:nvCxnSpPr>
        <p:spPr>
          <a:xfrm flipV="1">
            <a:off x="6553200" y="1617718"/>
            <a:ext cx="546102" cy="1042932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66" name="Curved Connector 65"/>
          <p:cNvCxnSpPr>
            <a:stCxn id="36" idx="3"/>
            <a:endCxn id="38" idx="2"/>
          </p:cNvCxnSpPr>
          <p:nvPr/>
        </p:nvCxnSpPr>
        <p:spPr>
          <a:xfrm flipV="1">
            <a:off x="6553200" y="1974849"/>
            <a:ext cx="873541" cy="2298613"/>
          </a:xfrm>
          <a:prstGeom prst="curvedConnector2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38" idx="3"/>
            <a:endCxn id="72" idx="0"/>
          </p:cNvCxnSpPr>
          <p:nvPr/>
        </p:nvCxnSpPr>
        <p:spPr>
          <a:xfrm>
            <a:off x="7956550" y="1974850"/>
            <a:ext cx="267552" cy="1281113"/>
          </a:xfrm>
          <a:prstGeom prst="straightConnector1">
            <a:avLst/>
          </a:prstGeom>
          <a:ln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2" name="Oval 71"/>
          <p:cNvSpPr/>
          <p:nvPr/>
        </p:nvSpPr>
        <p:spPr>
          <a:xfrm>
            <a:off x="7577160" y="3255963"/>
            <a:ext cx="1293884" cy="1118393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Shared</a:t>
            </a:r>
          </a:p>
          <a:p>
            <a:pPr algn="ctr"/>
            <a:r>
              <a:rPr lang="en-GB" dirty="0" smtClean="0"/>
              <a:t>Library</a:t>
            </a:r>
            <a:endParaRPr lang="en-GB" dirty="0"/>
          </a:p>
        </p:txBody>
      </p:sp>
      <p:sp>
        <p:nvSpPr>
          <p:cNvPr id="19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3124200" y="4881563"/>
            <a:ext cx="2895600" cy="273844"/>
          </a:xfrm>
        </p:spPr>
        <p:txBody>
          <a:bodyPr/>
          <a:lstStyle/>
          <a:p>
            <a:r>
              <a:rPr lang="en-US" dirty="0" smtClean="0"/>
              <a:t>ROOT Summer Student Tutorial 2017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19272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77749" cy="781051"/>
          </a:xfrm>
        </p:spPr>
        <p:txBody>
          <a:bodyPr>
            <a:noAutofit/>
          </a:bodyPr>
          <a:lstStyle/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Persistency (I/O)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53943" y="896459"/>
            <a:ext cx="889023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i="1" dirty="0" smtClean="0">
                <a:latin typeface="Gill Sans"/>
                <a:cs typeface="Gill Sans"/>
              </a:rPr>
              <a:t>How does it work?</a:t>
            </a:r>
            <a:endParaRPr lang="en-GB" sz="2000" i="1" dirty="0">
              <a:latin typeface="Gill Sans"/>
              <a:cs typeface="Gill San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94976-30BA-F941-AAC6-43501AD6CA18}" type="slidenum">
              <a:rPr lang="en-GB" smtClean="0"/>
              <a:t>76</a:t>
            </a:fld>
            <a:endParaRPr lang="en-GB"/>
          </a:p>
        </p:txBody>
      </p:sp>
      <p:sp>
        <p:nvSpPr>
          <p:cNvPr id="72" name="Oval 71"/>
          <p:cNvSpPr/>
          <p:nvPr/>
        </p:nvSpPr>
        <p:spPr>
          <a:xfrm>
            <a:off x="153943" y="1681163"/>
            <a:ext cx="1168400" cy="1118393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Shared</a:t>
            </a:r>
          </a:p>
          <a:p>
            <a:pPr algn="ctr"/>
            <a:r>
              <a:rPr lang="en-GB" dirty="0" smtClean="0"/>
              <a:t>Library</a:t>
            </a:r>
            <a:endParaRPr lang="en-GB" dirty="0"/>
          </a:p>
        </p:txBody>
      </p:sp>
      <p:sp>
        <p:nvSpPr>
          <p:cNvPr id="19" name="Oval 18"/>
          <p:cNvSpPr/>
          <p:nvPr/>
        </p:nvSpPr>
        <p:spPr>
          <a:xfrm>
            <a:off x="306343" y="1833563"/>
            <a:ext cx="1168400" cy="1118393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Shared</a:t>
            </a:r>
          </a:p>
          <a:p>
            <a:pPr algn="ctr"/>
            <a:r>
              <a:rPr lang="en-GB" dirty="0" smtClean="0"/>
              <a:t>Library</a:t>
            </a:r>
            <a:endParaRPr lang="en-GB" dirty="0"/>
          </a:p>
        </p:txBody>
      </p:sp>
      <p:sp>
        <p:nvSpPr>
          <p:cNvPr id="20" name="Oval 19"/>
          <p:cNvSpPr/>
          <p:nvPr/>
        </p:nvSpPr>
        <p:spPr>
          <a:xfrm>
            <a:off x="458743" y="1985963"/>
            <a:ext cx="1168400" cy="1118393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Shared</a:t>
            </a:r>
          </a:p>
          <a:p>
            <a:pPr algn="ctr"/>
            <a:r>
              <a:rPr lang="en-GB" dirty="0" smtClean="0"/>
              <a:t>Library</a:t>
            </a:r>
            <a:endParaRPr lang="en-GB" dirty="0"/>
          </a:p>
        </p:txBody>
      </p:sp>
      <p:sp>
        <p:nvSpPr>
          <p:cNvPr id="21" name="Oval 20"/>
          <p:cNvSpPr/>
          <p:nvPr/>
        </p:nvSpPr>
        <p:spPr>
          <a:xfrm>
            <a:off x="611143" y="2138363"/>
            <a:ext cx="1285896" cy="1246282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Shared</a:t>
            </a:r>
          </a:p>
          <a:p>
            <a:pPr algn="ctr"/>
            <a:r>
              <a:rPr lang="en-GB" dirty="0" smtClean="0"/>
              <a:t>Library</a:t>
            </a:r>
            <a:endParaRPr lang="en-GB" dirty="0"/>
          </a:p>
        </p:txBody>
      </p:sp>
      <p:sp>
        <p:nvSpPr>
          <p:cNvPr id="4" name="Rounded Rectangle 3"/>
          <p:cNvSpPr/>
          <p:nvPr/>
        </p:nvSpPr>
        <p:spPr>
          <a:xfrm>
            <a:off x="3746499" y="1536700"/>
            <a:ext cx="2413000" cy="172005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ROOT Core</a:t>
            </a:r>
          </a:p>
          <a:p>
            <a:pPr algn="ctr"/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r="69167"/>
          <a:stretch/>
        </p:blipFill>
        <p:spPr>
          <a:xfrm>
            <a:off x="4670722" y="2566352"/>
            <a:ext cx="561677" cy="518160"/>
          </a:xfrm>
          <a:prstGeom prst="rect">
            <a:avLst/>
          </a:prstGeom>
        </p:spPr>
      </p:pic>
      <p:cxnSp>
        <p:nvCxnSpPr>
          <p:cNvPr id="17" name="Curved Connector 16"/>
          <p:cNvCxnSpPr>
            <a:stCxn id="4" idx="1"/>
            <a:endCxn id="21" idx="7"/>
          </p:cNvCxnSpPr>
          <p:nvPr/>
        </p:nvCxnSpPr>
        <p:spPr>
          <a:xfrm rot="10800000">
            <a:off x="1708725" y="2320878"/>
            <a:ext cx="2037775" cy="75851"/>
          </a:xfrm>
          <a:prstGeom prst="curvedConnector4">
            <a:avLst>
              <a:gd name="adj1" fmla="val 45379"/>
              <a:gd name="adj2" fmla="val 40138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2247900" y="949204"/>
            <a:ext cx="127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 smtClean="0"/>
              <a:t>Needed, Discovered, Loaded</a:t>
            </a:r>
            <a:endParaRPr lang="en-GB" dirty="0"/>
          </a:p>
        </p:txBody>
      </p:sp>
      <p:cxnSp>
        <p:nvCxnSpPr>
          <p:cNvPr id="27" name="Straight Arrow Connector 26"/>
          <p:cNvCxnSpPr>
            <a:stCxn id="21" idx="6"/>
            <a:endCxn id="4" idx="1"/>
          </p:cNvCxnSpPr>
          <p:nvPr/>
        </p:nvCxnSpPr>
        <p:spPr>
          <a:xfrm flipV="1">
            <a:off x="1897039" y="2396728"/>
            <a:ext cx="1849460" cy="364776"/>
          </a:xfrm>
          <a:prstGeom prst="straightConnector1">
            <a:avLst/>
          </a:prstGeom>
          <a:ln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2146300" y="2619553"/>
            <a:ext cx="127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 smtClean="0"/>
              <a:t>Automatic registration</a:t>
            </a:r>
            <a:endParaRPr lang="en-GB" dirty="0"/>
          </a:p>
        </p:txBody>
      </p:sp>
      <p:sp>
        <p:nvSpPr>
          <p:cNvPr id="37" name="TextBox 36"/>
          <p:cNvSpPr txBox="1"/>
          <p:nvPr/>
        </p:nvSpPr>
        <p:spPr>
          <a:xfrm>
            <a:off x="700042" y="3652886"/>
            <a:ext cx="8153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Now ROOT “knows” how to serialise the instances implemented in the library (series of data members, type, transiency) and to write them on disk in row or column format.</a:t>
            </a:r>
            <a:endParaRPr lang="en-GB" dirty="0"/>
          </a:p>
        </p:txBody>
      </p:sp>
      <p:sp>
        <p:nvSpPr>
          <p:cNvPr id="16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3124200" y="4881563"/>
            <a:ext cx="2895600" cy="273844"/>
          </a:xfrm>
        </p:spPr>
        <p:txBody>
          <a:bodyPr/>
          <a:lstStyle/>
          <a:p>
            <a:r>
              <a:rPr lang="en-US" dirty="0" smtClean="0"/>
              <a:t>ROOT Summer Student Tutorial 2017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85787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2164" y="936405"/>
            <a:ext cx="8493939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cs typeface="Gill Sans"/>
              </a:rPr>
              <a:t>ROOT allows to store C++ objects on disk (natively the language cannot)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cs typeface="Gill Sans"/>
              </a:rPr>
              <a:t>All ROOT </a:t>
            </a:r>
            <a:r>
              <a:rPr lang="en-US" sz="2000" dirty="0">
                <a:cs typeface="Gill Sans"/>
              </a:rPr>
              <a:t>objects (inheriting from </a:t>
            </a:r>
            <a:r>
              <a:rPr lang="en-US" sz="2000" dirty="0" err="1">
                <a:cs typeface="Consolas"/>
              </a:rPr>
              <a:t>TObject</a:t>
            </a:r>
            <a:r>
              <a:rPr lang="en-US" sz="2000" dirty="0" smtClean="0">
                <a:cs typeface="Gill Sans"/>
              </a:rPr>
              <a:t>) can be written on disk via the </a:t>
            </a:r>
            <a:r>
              <a:rPr lang="en-US" sz="2000" dirty="0" smtClean="0">
                <a:cs typeface="Consolas"/>
              </a:rPr>
              <a:t>Write</a:t>
            </a:r>
            <a:r>
              <a:rPr lang="en-US" sz="2000" dirty="0" smtClean="0">
                <a:cs typeface="Gill Sans"/>
              </a:rPr>
              <a:t> method.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cs typeface="Gill Sans"/>
              </a:rPr>
              <a:t>Two ways of storing: row wise (single </a:t>
            </a:r>
            <a:r>
              <a:rPr lang="en-US" sz="2000" dirty="0">
                <a:cs typeface="Gill Sans"/>
              </a:rPr>
              <a:t>object dump ) </a:t>
            </a:r>
            <a:r>
              <a:rPr lang="en-US" sz="2000" dirty="0" smtClean="0">
                <a:cs typeface="Gill Sans"/>
              </a:rPr>
              <a:t>and column </a:t>
            </a:r>
            <a:r>
              <a:rPr lang="en-US" sz="2000" dirty="0">
                <a:cs typeface="Gill Sans"/>
              </a:rPr>
              <a:t>wise (N-tuple like storage </a:t>
            </a:r>
            <a:r>
              <a:rPr lang="en-US" sz="2000" dirty="0" smtClean="0">
                <a:cs typeface="Gill Sans"/>
              </a:rPr>
              <a:t>).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cs typeface="Gill Sans"/>
              </a:rPr>
              <a:t>Feature widely used, e.g. by all LHC experiments</a:t>
            </a:r>
          </a:p>
          <a:p>
            <a:endParaRPr lang="en-US" sz="2000" dirty="0">
              <a:cs typeface="Gill Sans"/>
            </a:endParaRPr>
          </a:p>
          <a:p>
            <a:endParaRPr lang="en-US" sz="2000" dirty="0" smtClean="0">
              <a:cs typeface="Gill Sans"/>
            </a:endParaRPr>
          </a:p>
          <a:p>
            <a:endParaRPr lang="en-US" sz="2000" dirty="0">
              <a:cs typeface="Gill Sans"/>
            </a:endParaRPr>
          </a:p>
          <a:p>
            <a:endParaRPr lang="en-US" sz="2000" dirty="0" smtClean="0">
              <a:cs typeface="Gill Sans"/>
            </a:endParaRPr>
          </a:p>
          <a:p>
            <a:endParaRPr lang="en-US" sz="2000" dirty="0">
              <a:cs typeface="Gill Sans"/>
            </a:endParaRPr>
          </a:p>
          <a:p>
            <a:endParaRPr lang="en-US" sz="2000" dirty="0">
              <a:cs typeface="Gill Sans"/>
            </a:endParaRPr>
          </a:p>
          <a:p>
            <a:pPr marL="342900" indent="-342900">
              <a:buFont typeface="Arial"/>
              <a:buChar char="•"/>
            </a:pPr>
            <a:endParaRPr lang="en-US" sz="2000" dirty="0">
              <a:cs typeface="Gill Sans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Storing Objects in a File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ROOT Summer Student Tutorial 2017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93265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An Example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ROOT Summer Student Tutorial 2017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1854200"/>
            <a:ext cx="8978900" cy="14351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40467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Exercise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2164" y="936405"/>
            <a:ext cx="849393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cs typeface="Gill Sans"/>
              </a:rPr>
              <a:t>Inspect the content of a file with the </a:t>
            </a:r>
            <a:r>
              <a:rPr lang="en-US" sz="2000" dirty="0" err="1" smtClean="0">
                <a:cs typeface="Consolas"/>
              </a:rPr>
              <a:t>TBrowser</a:t>
            </a:r>
            <a:endParaRPr lang="en-US" sz="2000" dirty="0" smtClean="0">
              <a:cs typeface="Consolas"/>
            </a:endParaRPr>
          </a:p>
          <a:p>
            <a:endParaRPr lang="en-US" sz="2000" dirty="0" smtClean="0">
              <a:cs typeface="Gill Sans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cs typeface="Gill Sans"/>
              </a:rPr>
              <a:t>Create a file copying the lines of the previous slide at the prompt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cs typeface="Gill Sans"/>
              </a:rPr>
              <a:t>Quit the command line interpreter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cs typeface="Gill Sans"/>
              </a:rPr>
              <a:t>Boot ROOT opening the file: </a:t>
            </a:r>
            <a:r>
              <a:rPr lang="en-US" sz="2000" i="1" dirty="0" smtClean="0">
                <a:cs typeface="Consolas"/>
              </a:rPr>
              <a:t>root </a:t>
            </a:r>
            <a:r>
              <a:rPr lang="en-US" sz="2000" i="1" dirty="0" err="1" smtClean="0">
                <a:cs typeface="Consolas"/>
              </a:rPr>
              <a:t>my_rootfile.root</a:t>
            </a:r>
            <a:endParaRPr lang="en-US" sz="2000" i="1" dirty="0" smtClean="0">
              <a:cs typeface="Consolas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cs typeface="Gill Sans"/>
              </a:rPr>
              <a:t>Type: </a:t>
            </a:r>
            <a:r>
              <a:rPr lang="en-US" sz="2000" i="1" dirty="0" err="1" smtClean="0">
                <a:cs typeface="Consolas"/>
              </a:rPr>
              <a:t>TBrowser</a:t>
            </a:r>
            <a:r>
              <a:rPr lang="en-US" sz="2000" i="1" dirty="0" smtClean="0">
                <a:cs typeface="Consolas"/>
              </a:rPr>
              <a:t> </a:t>
            </a:r>
            <a:r>
              <a:rPr lang="en-US" sz="2000" i="1" dirty="0" err="1" smtClean="0">
                <a:cs typeface="Consolas"/>
              </a:rPr>
              <a:t>myBrowser</a:t>
            </a:r>
            <a:endParaRPr lang="en-US" sz="2000" i="1" dirty="0" smtClean="0">
              <a:cs typeface="Consolas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cs typeface="Gill Sans"/>
              </a:rPr>
              <a:t>Inspect the content of the file</a:t>
            </a:r>
          </a:p>
          <a:p>
            <a:pPr marL="342900" indent="-342900">
              <a:buFont typeface="Arial"/>
              <a:buChar char="•"/>
            </a:pPr>
            <a:endParaRPr lang="en-US" sz="2000" dirty="0">
              <a:cs typeface="Gill Sans"/>
            </a:endParaRPr>
          </a:p>
          <a:p>
            <a:endParaRPr lang="en-US" sz="2000" dirty="0">
              <a:cs typeface="Gill Sans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ROOT Summer Student Tutorial 2017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72243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77749" cy="781051"/>
          </a:xfrm>
        </p:spPr>
        <p:txBody>
          <a:bodyPr>
            <a:noAutofit/>
          </a:bodyPr>
          <a:lstStyle/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ROOT in a Nutshell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38742" y="967042"/>
            <a:ext cx="8713158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ROOT can be seen as a collection of building blocks for various activities, like:</a:t>
            </a:r>
          </a:p>
          <a:p>
            <a:endParaRPr lang="en-US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Data analysis</a:t>
            </a:r>
            <a:r>
              <a:rPr lang="en-US" sz="2000" dirty="0">
                <a:solidFill>
                  <a:schemeClr val="accent1"/>
                </a:solidFill>
              </a:rPr>
              <a:t>: histograms, </a:t>
            </a:r>
            <a:r>
              <a:rPr lang="en-US" sz="2000" dirty="0" smtClean="0">
                <a:solidFill>
                  <a:schemeClr val="accent1"/>
                </a:solidFill>
              </a:rPr>
              <a:t>graphs, trees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accent1"/>
                </a:solidFill>
              </a:rPr>
              <a:t>I/O</a:t>
            </a:r>
            <a:r>
              <a:rPr lang="en-US" sz="2000" dirty="0" smtClean="0"/>
              <a:t>: row-wise, column-wise storage of </a:t>
            </a:r>
            <a:r>
              <a:rPr lang="en-US" sz="2000" b="1" dirty="0" smtClean="0"/>
              <a:t>any</a:t>
            </a:r>
            <a:r>
              <a:rPr lang="en-US" sz="2000" dirty="0" smtClean="0"/>
              <a:t> C++ object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Statistical tools (</a:t>
            </a:r>
            <a:r>
              <a:rPr lang="en-US" sz="2000" dirty="0" smtClean="0">
                <a:solidFill>
                  <a:schemeClr val="accent1"/>
                </a:solidFill>
              </a:rPr>
              <a:t>RooFit/RooStats</a:t>
            </a:r>
            <a:r>
              <a:rPr lang="en-US" sz="2000" dirty="0" smtClean="0"/>
              <a:t>): rich modeling and statistical inference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accent1"/>
                </a:solidFill>
              </a:rPr>
              <a:t>Math</a:t>
            </a:r>
            <a:r>
              <a:rPr lang="en-US" sz="2000" dirty="0" smtClean="0"/>
              <a:t>: non trivial functions (e.g. Erf, Bessel), </a:t>
            </a:r>
            <a:r>
              <a:rPr lang="en-US" sz="2000" dirty="0" err="1" smtClean="0"/>
              <a:t>optimised</a:t>
            </a:r>
            <a:r>
              <a:rPr lang="en-US" sz="2000" dirty="0" smtClean="0"/>
              <a:t> math functions (</a:t>
            </a:r>
            <a:r>
              <a:rPr lang="en-US" sz="2000" dirty="0" smtClean="0">
                <a:solidFill>
                  <a:schemeClr val="accent1"/>
                </a:solidFill>
              </a:rPr>
              <a:t>VDT</a:t>
            </a:r>
            <a:r>
              <a:rPr lang="en-US" sz="2000" dirty="0" smtClean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4F81BD"/>
                </a:solidFill>
              </a:rPr>
              <a:t>C++ interpretation</a:t>
            </a:r>
            <a:r>
              <a:rPr lang="en-US" sz="2000" dirty="0" smtClean="0"/>
              <a:t>: fully C++11 compliant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accent1"/>
                </a:solidFill>
              </a:rPr>
              <a:t>Multivariate Analysis </a:t>
            </a:r>
            <a:r>
              <a:rPr lang="en-US" sz="2000" dirty="0" smtClean="0"/>
              <a:t>(TMVA): e.g. Boosted decision trees, neural networks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Advanced </a:t>
            </a:r>
            <a:r>
              <a:rPr lang="en-US" sz="2000" dirty="0">
                <a:solidFill>
                  <a:schemeClr val="accent1"/>
                </a:solidFill>
              </a:rPr>
              <a:t>graphics</a:t>
            </a:r>
            <a:r>
              <a:rPr lang="en-US" sz="2000" dirty="0">
                <a:solidFill>
                  <a:srgbClr val="0000FF"/>
                </a:solidFill>
              </a:rPr>
              <a:t> </a:t>
            </a:r>
            <a:r>
              <a:rPr lang="en-US" sz="2000" dirty="0"/>
              <a:t>(2D, 3D, event display</a:t>
            </a:r>
            <a:r>
              <a:rPr lang="en-US" sz="2000" dirty="0" smtClean="0"/>
              <a:t>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PROOF: </a:t>
            </a:r>
            <a:r>
              <a:rPr lang="en-US" sz="2000" dirty="0">
                <a:solidFill>
                  <a:schemeClr val="accent1"/>
                </a:solidFill>
              </a:rPr>
              <a:t>parallel analysis </a:t>
            </a:r>
            <a:r>
              <a:rPr lang="en-US" sz="2000" dirty="0" smtClean="0">
                <a:solidFill>
                  <a:schemeClr val="accent1"/>
                </a:solidFill>
              </a:rPr>
              <a:t>facility</a:t>
            </a:r>
            <a:endParaRPr lang="en-US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And more: </a:t>
            </a:r>
            <a:r>
              <a:rPr lang="en-US" sz="2000" dirty="0" smtClean="0">
                <a:solidFill>
                  <a:schemeClr val="accent1"/>
                </a:solidFill>
              </a:rPr>
              <a:t>HTTP </a:t>
            </a:r>
            <a:r>
              <a:rPr lang="en-US" sz="2000" dirty="0" err="1" smtClean="0">
                <a:solidFill>
                  <a:schemeClr val="accent1"/>
                </a:solidFill>
              </a:rPr>
              <a:t>servering</a:t>
            </a:r>
            <a:r>
              <a:rPr lang="en-US" sz="2000" dirty="0" smtClean="0">
                <a:solidFill>
                  <a:schemeClr val="accent1"/>
                </a:solidFill>
              </a:rPr>
              <a:t>,  JavaScript </a:t>
            </a:r>
            <a:r>
              <a:rPr lang="en-US" sz="2000" dirty="0" err="1" smtClean="0">
                <a:solidFill>
                  <a:schemeClr val="accent1"/>
                </a:solidFill>
              </a:rPr>
              <a:t>visualisation</a:t>
            </a:r>
            <a:r>
              <a:rPr lang="en-US" sz="2000" dirty="0"/>
              <a:t>.</a:t>
            </a:r>
            <a:endParaRPr lang="en-US" sz="2000" dirty="0" smtClean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ROOT Summer Student Tutorial 2017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00538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4748" y="915323"/>
            <a:ext cx="8644905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/>
              <a:t>The </a:t>
            </a:r>
            <a:r>
              <a:rPr lang="en-US" sz="2000" dirty="0" err="1" smtClean="0">
                <a:cs typeface="Consolas"/>
              </a:rPr>
              <a:t>TTree</a:t>
            </a:r>
            <a:r>
              <a:rPr lang="en-US" sz="2000" dirty="0" smtClean="0"/>
              <a:t> is the data structure ROOT provides to store large quantities of same types objects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err="1" smtClean="0"/>
              <a:t>Organised</a:t>
            </a:r>
            <a:r>
              <a:rPr lang="en-US" sz="2000" dirty="0" smtClean="0"/>
              <a:t> in branches, each one holding objects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Organised in independent events, e.g. collision events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Efficient disk space usage, optimised I/O runtime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Trees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2103" y="2238762"/>
            <a:ext cx="3276380" cy="281878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936" y="2565650"/>
            <a:ext cx="1373069" cy="2280276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>
            <a:off x="2143154" y="2985418"/>
            <a:ext cx="2095500" cy="515827"/>
          </a:xfrm>
          <a:prstGeom prst="rightArrow">
            <a:avLst>
              <a:gd name="adj1" fmla="val 26470"/>
              <a:gd name="adj2" fmla="val 52595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/>
          <p:cNvSpPr txBox="1"/>
          <p:nvPr/>
        </p:nvSpPr>
        <p:spPr>
          <a:xfrm>
            <a:off x="2019300" y="3475845"/>
            <a:ext cx="2616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LEP style flat n-tuples evolved in more efficient trees (fast access, read ahead)</a:t>
            </a:r>
            <a:endParaRPr lang="en-GB" dirty="0"/>
          </a:p>
        </p:txBody>
      </p:sp>
      <p:grpSp>
        <p:nvGrpSpPr>
          <p:cNvPr id="10" name="Group 9"/>
          <p:cNvGrpSpPr/>
          <p:nvPr/>
        </p:nvGrpSpPr>
        <p:grpSpPr>
          <a:xfrm>
            <a:off x="4629150" y="2716190"/>
            <a:ext cx="1016000" cy="2000026"/>
            <a:chOff x="7200900" y="3744458"/>
            <a:chExt cx="1016000" cy="2000026"/>
          </a:xfrm>
        </p:grpSpPr>
        <p:sp>
          <p:nvSpPr>
            <p:cNvPr id="11" name="Rounded Rectangle 10"/>
            <p:cNvSpPr/>
            <p:nvPr/>
          </p:nvSpPr>
          <p:spPr>
            <a:xfrm>
              <a:off x="7200900" y="3744458"/>
              <a:ext cx="1016000" cy="294142"/>
            </a:xfrm>
            <a:prstGeom prst="roundRect">
              <a:avLst/>
            </a:prstGeom>
            <a:gradFill flip="none" rotWithShape="1">
              <a:gsLst>
                <a:gs pos="0">
                  <a:srgbClr val="FF6600"/>
                </a:gs>
                <a:gs pos="100000">
                  <a:srgbClr val="FFFF00"/>
                </a:gs>
              </a:gsLst>
              <a:lin ang="16200000" scaled="0"/>
              <a:tileRect/>
            </a:gra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 smtClean="0"/>
                <a:t>Event 1</a:t>
              </a:r>
              <a:endParaRPr lang="en-GB" dirty="0"/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7200900" y="5450342"/>
              <a:ext cx="1016000" cy="294142"/>
            </a:xfrm>
            <a:prstGeom prst="roundRect">
              <a:avLst/>
            </a:prstGeom>
            <a:gradFill flip="none" rotWithShape="1">
              <a:gsLst>
                <a:gs pos="0">
                  <a:srgbClr val="FF6600"/>
                </a:gs>
                <a:gs pos="100000">
                  <a:srgbClr val="FFFF00"/>
                </a:gs>
              </a:gsLst>
              <a:lin ang="16200000" scaled="0"/>
              <a:tileRect/>
            </a:gra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 smtClean="0"/>
                <a:t>Event N</a:t>
              </a:r>
              <a:endParaRPr lang="en-GB" dirty="0"/>
            </a:p>
          </p:txBody>
        </p:sp>
        <p:cxnSp>
          <p:nvCxnSpPr>
            <p:cNvPr id="13" name="Straight Connector 12"/>
            <p:cNvCxnSpPr>
              <a:stCxn id="11" idx="2"/>
              <a:endCxn id="12" idx="0"/>
            </p:cNvCxnSpPr>
            <p:nvPr/>
          </p:nvCxnSpPr>
          <p:spPr>
            <a:xfrm>
              <a:off x="7708900" y="4038600"/>
              <a:ext cx="0" cy="141174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ounded Rectangle 13"/>
            <p:cNvSpPr/>
            <p:nvPr/>
          </p:nvSpPr>
          <p:spPr>
            <a:xfrm>
              <a:off x="7200900" y="4191000"/>
              <a:ext cx="1016000" cy="294142"/>
            </a:xfrm>
            <a:prstGeom prst="roundRect">
              <a:avLst/>
            </a:prstGeom>
            <a:gradFill flip="none" rotWithShape="1">
              <a:gsLst>
                <a:gs pos="0">
                  <a:srgbClr val="FF6600"/>
                </a:gs>
                <a:gs pos="100000">
                  <a:srgbClr val="FFFF00"/>
                </a:gs>
              </a:gsLst>
              <a:lin ang="16200000" scaled="0"/>
              <a:tileRect/>
            </a:gra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 smtClean="0"/>
                <a:t>Event 2</a:t>
              </a:r>
              <a:endParaRPr lang="en-GB" dirty="0"/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7200900" y="4637542"/>
              <a:ext cx="1016000" cy="294142"/>
            </a:xfrm>
            <a:prstGeom prst="roundRect">
              <a:avLst/>
            </a:prstGeom>
            <a:gradFill flip="none" rotWithShape="1">
              <a:gsLst>
                <a:gs pos="0">
                  <a:srgbClr val="FF6600"/>
                </a:gs>
                <a:gs pos="100000">
                  <a:srgbClr val="FFFF00"/>
                </a:gs>
              </a:gsLst>
              <a:lin ang="16200000" scaled="0"/>
              <a:tileRect/>
            </a:gra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 smtClean="0"/>
                <a:t>Event 3</a:t>
              </a:r>
              <a:endParaRPr lang="en-GB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346950" y="4937128"/>
              <a:ext cx="7239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 smtClean="0"/>
                <a:t>……..</a:t>
              </a:r>
            </a:p>
            <a:p>
              <a:endParaRPr lang="en-GB" dirty="0"/>
            </a:p>
          </p:txBody>
        </p:sp>
      </p:grp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ROOT Summer Student Tutorial 2017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40458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4748" y="1627966"/>
            <a:ext cx="885276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/>
              <a:t>The </a:t>
            </a:r>
            <a:r>
              <a:rPr lang="en-US" sz="2000" dirty="0" err="1" smtClean="0">
                <a:cs typeface="Consolas"/>
              </a:rPr>
              <a:t>TNtuple</a:t>
            </a:r>
            <a:r>
              <a:rPr lang="en-US" sz="2000" dirty="0" smtClean="0"/>
              <a:t> is a simplified version of the </a:t>
            </a:r>
            <a:r>
              <a:rPr lang="en-US" sz="2000" dirty="0" err="1" smtClean="0">
                <a:cs typeface="Consolas"/>
              </a:rPr>
              <a:t>TTree</a:t>
            </a:r>
            <a:r>
              <a:rPr lang="en-US" sz="2000" dirty="0" smtClean="0"/>
              <a:t>: store floating point numbers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As powerful for analysis 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err="1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Ntuples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ROOT Summer Student Tutorial 2017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74417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Example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-1" y="2209538"/>
            <a:ext cx="29062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/>
              <a:t>Primer macro </a:t>
            </a:r>
            <a:r>
              <a:rPr lang="en-GB" b="1" smtClean="0"/>
              <a:t>(section 7.2.1)</a:t>
            </a:r>
            <a:endParaRPr lang="en-GB" b="1" dirty="0" smtClean="0"/>
          </a:p>
          <a:p>
            <a:r>
              <a:rPr lang="en-GB" b="1" i="1" dirty="0" err="1" smtClean="0"/>
              <a:t>write_ntuple_to_file.C</a:t>
            </a:r>
            <a:endParaRPr lang="en-GB" b="1" i="1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588069"/>
            <a:ext cx="876300" cy="8763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-12700" y="4453100"/>
            <a:ext cx="388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i="1" dirty="0" err="1" smtClean="0">
                <a:solidFill>
                  <a:srgbClr val="0000FF"/>
                </a:solidFill>
              </a:rPr>
              <a:t>write_ntuple_to_file_cpp</a:t>
            </a:r>
            <a:endParaRPr lang="en-GB" b="1" dirty="0">
              <a:solidFill>
                <a:srgbClr val="0000FF"/>
              </a:solidFill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ROOT Summer Student Tutorial 2017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3675" y="828503"/>
            <a:ext cx="4988935" cy="40530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19057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Exercise: Potential of the Tree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164" y="1324594"/>
            <a:ext cx="849393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cs typeface="Gill Sans"/>
              </a:rPr>
              <a:t>Run the </a:t>
            </a:r>
            <a:r>
              <a:rPr lang="en-US" sz="2000" dirty="0" err="1" smtClean="0">
                <a:latin typeface="Consolas"/>
                <a:cs typeface="Consolas"/>
              </a:rPr>
              <a:t>write_ntuple_to_file.C</a:t>
            </a:r>
            <a:r>
              <a:rPr lang="en-US" sz="2000" dirty="0" smtClean="0">
                <a:latin typeface="Gill Sans"/>
                <a:cs typeface="Gill Sans"/>
              </a:rPr>
              <a:t> </a:t>
            </a:r>
            <a:r>
              <a:rPr lang="en-US" sz="2000" dirty="0" smtClean="0">
                <a:cs typeface="Gill Sans"/>
              </a:rPr>
              <a:t>macro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cs typeface="Gill Sans"/>
              </a:rPr>
              <a:t>Open the file in the </a:t>
            </a:r>
            <a:r>
              <a:rPr lang="en-US" sz="2000" dirty="0" err="1" smtClean="0">
                <a:latin typeface="Consolas"/>
                <a:cs typeface="Consolas"/>
              </a:rPr>
              <a:t>TBrowser</a:t>
            </a:r>
            <a:endParaRPr lang="en-US" sz="2000" dirty="0" smtClean="0">
              <a:latin typeface="Consolas"/>
              <a:cs typeface="Consolas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cs typeface="Gill Sans"/>
              </a:rPr>
              <a:t>Create plots clicking on the </a:t>
            </a:r>
            <a:r>
              <a:rPr lang="en-US" sz="2000" dirty="0" smtClean="0">
                <a:cs typeface="Consolas"/>
              </a:rPr>
              <a:t>leaves</a:t>
            </a:r>
          </a:p>
          <a:p>
            <a:pPr marL="342900" indent="-342900">
              <a:buFont typeface="Arial"/>
              <a:buChar char="•"/>
            </a:pPr>
            <a:endParaRPr lang="es-ES" sz="2000" dirty="0">
              <a:cs typeface="Consolas"/>
            </a:endParaRPr>
          </a:p>
          <a:p>
            <a:pPr marL="342900" indent="-342900">
              <a:buFont typeface="Arial"/>
              <a:buChar char="•"/>
            </a:pPr>
            <a:r>
              <a:rPr lang="es-ES" sz="2000" dirty="0" err="1" smtClean="0">
                <a:cs typeface="Consolas"/>
              </a:rPr>
              <a:t>Run</a:t>
            </a:r>
            <a:r>
              <a:rPr lang="es-ES" sz="2000" dirty="0" smtClean="0">
                <a:cs typeface="Consolas"/>
              </a:rPr>
              <a:t> </a:t>
            </a:r>
            <a:r>
              <a:rPr lang="es-ES" sz="2000" dirty="0" err="1" smtClean="0">
                <a:cs typeface="Consolas"/>
              </a:rPr>
              <a:t>the</a:t>
            </a:r>
            <a:r>
              <a:rPr lang="es-ES" sz="2000" dirty="0" smtClean="0">
                <a:cs typeface="Consolas"/>
              </a:rPr>
              <a:t> </a:t>
            </a:r>
            <a:r>
              <a:rPr lang="es-ES" sz="2000" dirty="0" err="1" smtClean="0">
                <a:cs typeface="Consolas"/>
              </a:rPr>
              <a:t>code</a:t>
            </a:r>
            <a:r>
              <a:rPr lang="es-ES" sz="2000" dirty="0" smtClean="0">
                <a:cs typeface="Consolas"/>
              </a:rPr>
              <a:t> in SWAN</a:t>
            </a:r>
          </a:p>
          <a:p>
            <a:pPr marL="800100" lvl="1" indent="-342900">
              <a:buFont typeface="Arial"/>
              <a:buChar char="•"/>
            </a:pPr>
            <a:r>
              <a:rPr lang="es-ES" sz="2000" dirty="0" err="1" smtClean="0">
                <a:cs typeface="Consolas"/>
              </a:rPr>
              <a:t>Check</a:t>
            </a:r>
            <a:r>
              <a:rPr lang="es-ES" sz="2000" dirty="0" smtClean="0">
                <a:cs typeface="Consolas"/>
              </a:rPr>
              <a:t> </a:t>
            </a:r>
            <a:r>
              <a:rPr lang="es-ES" sz="2000" dirty="0" err="1" smtClean="0">
                <a:cs typeface="Consolas"/>
              </a:rPr>
              <a:t>your</a:t>
            </a:r>
            <a:r>
              <a:rPr lang="es-ES" sz="2000" dirty="0" smtClean="0">
                <a:cs typeface="Consolas"/>
              </a:rPr>
              <a:t> </a:t>
            </a:r>
            <a:r>
              <a:rPr lang="es-ES" sz="2000" dirty="0" err="1" smtClean="0">
                <a:cs typeface="Consolas"/>
              </a:rPr>
              <a:t>CERNBox</a:t>
            </a:r>
            <a:r>
              <a:rPr lang="es-ES" sz="2000" dirty="0" smtClean="0">
                <a:cs typeface="Consolas"/>
              </a:rPr>
              <a:t> </a:t>
            </a:r>
            <a:r>
              <a:rPr lang="es-ES" sz="2000" dirty="0" err="1" smtClean="0">
                <a:cs typeface="Consolas"/>
              </a:rPr>
              <a:t>for</a:t>
            </a:r>
            <a:r>
              <a:rPr lang="es-ES" sz="2000" dirty="0" smtClean="0">
                <a:cs typeface="Consolas"/>
              </a:rPr>
              <a:t> </a:t>
            </a:r>
            <a:r>
              <a:rPr lang="es-ES" sz="2000" dirty="0" err="1" smtClean="0">
                <a:cs typeface="Consolas"/>
              </a:rPr>
              <a:t>the</a:t>
            </a:r>
            <a:r>
              <a:rPr lang="en-US" sz="2000" dirty="0">
                <a:cs typeface="Consolas"/>
              </a:rPr>
              <a:t> </a:t>
            </a:r>
            <a:r>
              <a:rPr lang="en-US" sz="2000" dirty="0" smtClean="0">
                <a:cs typeface="Consolas"/>
              </a:rPr>
              <a:t>result file!</a:t>
            </a:r>
            <a:endParaRPr lang="es-ES" sz="2000" dirty="0">
              <a:cs typeface="Consolas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ROOT Summer Student Tutorial 2017</a:t>
            </a:r>
            <a:endParaRPr lang="en-GB" dirty="0"/>
          </a:p>
        </p:txBody>
      </p:sp>
      <p:pic>
        <p:nvPicPr>
          <p:cNvPr id="7" name="6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2513" y="2691842"/>
            <a:ext cx="2334892" cy="1843806"/>
          </a:xfrm>
          <a:prstGeom prst="rect">
            <a:avLst/>
          </a:prstGeom>
          <a:ln w="31750" cmpd="dbl">
            <a:solidFill>
              <a:srgbClr val="0070C0"/>
            </a:solidFill>
            <a:prstDash val="solid"/>
          </a:ln>
        </p:spPr>
      </p:pic>
      <p:pic>
        <p:nvPicPr>
          <p:cNvPr id="9" name="8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1317" y="1518915"/>
            <a:ext cx="1077284" cy="933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783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Accessing Complex Trees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164" y="943594"/>
            <a:ext cx="84939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err="1" smtClean="0">
                <a:cs typeface="Gill Sans"/>
              </a:rPr>
              <a:t>TTreeReader</a:t>
            </a:r>
            <a:r>
              <a:rPr lang="en-US" sz="2000" dirty="0" smtClean="0">
                <a:cs typeface="Gill Sans"/>
              </a:rPr>
              <a:t> class: tool to access complex trees in a type-safe manner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cs typeface="Gill Sans"/>
              </a:rPr>
              <a:t>Not only floating point numbers as in </a:t>
            </a:r>
            <a:r>
              <a:rPr lang="en-US" sz="2000" dirty="0" err="1" smtClean="0">
                <a:cs typeface="Gill Sans"/>
              </a:rPr>
              <a:t>TNtuple</a:t>
            </a:r>
            <a:r>
              <a:rPr lang="en-US" sz="2000" dirty="0" smtClean="0">
                <a:cs typeface="Gill Sans"/>
              </a:rPr>
              <a:t>, but all objects!</a:t>
            </a:r>
            <a:endParaRPr lang="en-US" sz="2000" dirty="0">
              <a:cs typeface="Consolas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ROOT Summer Student Tutorial 2017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100" y="2479322"/>
            <a:ext cx="8801100" cy="16256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82712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Accessing the Data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ROOT Summer Student Tutorial 2017</a:t>
            </a:r>
            <a:endParaRPr lang="en-GB" dirty="0"/>
          </a:p>
        </p:txBody>
      </p:sp>
      <p:sp>
        <p:nvSpPr>
          <p:cNvPr id="8" name="TextBox 7"/>
          <p:cNvSpPr txBox="1"/>
          <p:nvPr/>
        </p:nvSpPr>
        <p:spPr>
          <a:xfrm>
            <a:off x="876300" y="4512231"/>
            <a:ext cx="297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err="1" smtClean="0">
                <a:solidFill>
                  <a:srgbClr val="0000FF"/>
                </a:solidFill>
              </a:rPr>
              <a:t>TTreeReader_Example_cpp</a:t>
            </a:r>
            <a:endParaRPr lang="en-GB" b="1" dirty="0">
              <a:solidFill>
                <a:srgbClr val="0000FF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267200"/>
            <a:ext cx="876300" cy="8763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104" y="1195500"/>
            <a:ext cx="6743700" cy="2057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6 Image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0991" y="3072677"/>
            <a:ext cx="2425348" cy="1808886"/>
          </a:xfrm>
          <a:prstGeom prst="rect">
            <a:avLst/>
          </a:prstGeom>
          <a:ln w="31750" cmpd="dbl">
            <a:solidFill>
              <a:srgbClr val="0070C0"/>
            </a:solidFill>
            <a:prstDash val="solid"/>
          </a:ln>
        </p:spPr>
      </p:pic>
      <p:pic>
        <p:nvPicPr>
          <p:cNvPr id="10" name="9 Imagen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9833" y="1925064"/>
            <a:ext cx="1077284" cy="933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201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err="1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TDataFrame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ROOT Summer Student Tutorial 2017</a:t>
            </a:r>
            <a:endParaRPr lang="en-GB" dirty="0"/>
          </a:p>
        </p:txBody>
      </p:sp>
      <p:sp>
        <p:nvSpPr>
          <p:cNvPr id="10" name="TextBox 9"/>
          <p:cNvSpPr txBox="1"/>
          <p:nvPr/>
        </p:nvSpPr>
        <p:spPr>
          <a:xfrm>
            <a:off x="63501" y="863600"/>
            <a:ext cx="895350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/>
              <a:t>Modern way to interact with columnar data (e.g. </a:t>
            </a:r>
            <a:r>
              <a:rPr lang="en-US" sz="2000" dirty="0" err="1" smtClean="0"/>
              <a:t>TTrees</a:t>
            </a:r>
            <a:r>
              <a:rPr lang="en-US" sz="2000" dirty="0" smtClean="0"/>
              <a:t>) with a </a:t>
            </a:r>
            <a:r>
              <a:rPr lang="en-US" sz="2000" b="1" dirty="0" smtClean="0"/>
              <a:t>functional approach</a:t>
            </a:r>
            <a:r>
              <a:rPr lang="en-US" sz="2000" dirty="0" smtClean="0"/>
              <a:t>: avoid all boilerplate code!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Deal with transformations and actions, e.g. filters, creation of new columns and histograms, profiles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/>
              <a:t>Inspired by tools such as Spark and Pandas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Output data in a new file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One line to enable </a:t>
            </a:r>
            <a:r>
              <a:rPr lang="en-US" sz="2000" b="1" dirty="0" smtClean="0"/>
              <a:t>implicit parallelism</a:t>
            </a:r>
            <a:r>
              <a:rPr lang="en-US" sz="2000" dirty="0" smtClean="0"/>
              <a:t>!</a:t>
            </a:r>
          </a:p>
          <a:p>
            <a:pPr marL="342900" indent="-342900">
              <a:buFont typeface="Arial"/>
              <a:buChar char="•"/>
            </a:pPr>
            <a:endParaRPr lang="en-US" sz="2000" dirty="0" smtClean="0"/>
          </a:p>
          <a:p>
            <a:r>
              <a:rPr lang="en-US" sz="2000" dirty="0" err="1" smtClean="0"/>
              <a:t>TDataFrame</a:t>
            </a:r>
            <a:r>
              <a:rPr lang="en-US" sz="2000" dirty="0" smtClean="0"/>
              <a:t> documentation:</a:t>
            </a:r>
            <a:endParaRPr lang="en-US" sz="2000" dirty="0"/>
          </a:p>
          <a:p>
            <a:r>
              <a:rPr lang="en-US" sz="2000" dirty="0">
                <a:hlinkClick r:id="rId2"/>
              </a:rPr>
              <a:t>h</a:t>
            </a:r>
            <a:r>
              <a:rPr lang="en-US" sz="2000" dirty="0" smtClean="0">
                <a:hlinkClick r:id="rId2"/>
              </a:rPr>
              <a:t>ttps</a:t>
            </a:r>
            <a:r>
              <a:rPr lang="en-US" sz="2000" dirty="0">
                <a:hlinkClick r:id="rId2"/>
              </a:rPr>
              <a:t>://root.cern/doc/master/</a:t>
            </a:r>
            <a:r>
              <a:rPr lang="en-US" sz="2000" dirty="0" smtClean="0">
                <a:hlinkClick r:id="rId2"/>
              </a:rPr>
              <a:t>classROOT_1_1Experimental_1_1TDataFrame.html</a:t>
            </a:r>
            <a:endParaRPr lang="en-US" sz="2000" dirty="0" smtClean="0"/>
          </a:p>
          <a:p>
            <a:endParaRPr lang="en-US" sz="2000" dirty="0" smtClean="0"/>
          </a:p>
          <a:p>
            <a:r>
              <a:rPr lang="en-US" sz="2000" dirty="0" err="1" smtClean="0"/>
              <a:t>TDataFrame</a:t>
            </a:r>
            <a:r>
              <a:rPr lang="en-US" sz="2000" dirty="0" smtClean="0"/>
              <a:t> tutorials:</a:t>
            </a:r>
          </a:p>
          <a:p>
            <a:r>
              <a:rPr lang="en-US" sz="2000" dirty="0">
                <a:hlinkClick r:id="rId3"/>
              </a:rPr>
              <a:t>https://root.cern/doc/master/</a:t>
            </a:r>
            <a:r>
              <a:rPr lang="en-US" sz="2000" dirty="0" smtClean="0">
                <a:hlinkClick r:id="rId3"/>
              </a:rPr>
              <a:t>group__tutorial__tdataframe.html</a:t>
            </a:r>
            <a:endParaRPr lang="en-US" sz="2000" dirty="0" smtClean="0"/>
          </a:p>
          <a:p>
            <a:endParaRPr lang="en-US" sz="2000" dirty="0" smtClean="0"/>
          </a:p>
        </p:txBody>
      </p:sp>
      <p:sp>
        <p:nvSpPr>
          <p:cNvPr id="3" name="TextBox 2"/>
          <p:cNvSpPr txBox="1"/>
          <p:nvPr/>
        </p:nvSpPr>
        <p:spPr>
          <a:xfrm>
            <a:off x="5912556" y="2363611"/>
            <a:ext cx="29280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smtClean="0">
                <a:solidFill>
                  <a:srgbClr val="008000"/>
                </a:solidFill>
              </a:rPr>
              <a:t>New in version 6.10!</a:t>
            </a:r>
            <a:endParaRPr lang="en-GB" sz="2400" b="1" dirty="0">
              <a:solidFill>
                <a:srgbClr val="008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8058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err="1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TDataFrame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ROOT Summer Student Tutorial 2017</a:t>
            </a:r>
            <a:endParaRPr lang="en-GB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1063" y="3598367"/>
            <a:ext cx="5528235" cy="110469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64" y="4900614"/>
            <a:ext cx="1356360" cy="152400"/>
          </a:xfrm>
          <a:prstGeom prst="rect">
            <a:avLst/>
          </a:prstGeom>
        </p:spPr>
      </p:pic>
      <p:sp>
        <p:nvSpPr>
          <p:cNvPr id="4" name="Right Arrow 3"/>
          <p:cNvSpPr/>
          <p:nvPr/>
        </p:nvSpPr>
        <p:spPr>
          <a:xfrm>
            <a:off x="3921644" y="1511135"/>
            <a:ext cx="558634" cy="987778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932" y="1078089"/>
            <a:ext cx="3707704" cy="218157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7886" y="1587501"/>
            <a:ext cx="4479134" cy="82817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3719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9656" y="1610078"/>
            <a:ext cx="5003800" cy="1219200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One Line to Go Parallel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ROOT Summer Student Tutorial 2017</a:t>
            </a:r>
            <a:endParaRPr lang="en-GB" dirty="0"/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5362222" y="1112942"/>
            <a:ext cx="1190979" cy="43928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644928" y="804748"/>
            <a:ext cx="23980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rgbClr val="FF0000"/>
                </a:solidFill>
              </a:rPr>
              <a:t>ROOT will parallelise the operations which come afterwards automatically</a:t>
            </a:r>
            <a:endParaRPr lang="en-GB" dirty="0">
              <a:solidFill>
                <a:srgbClr val="FF0000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9351" y="3623235"/>
            <a:ext cx="1588237" cy="897965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3907118" y="3795923"/>
            <a:ext cx="38025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The runtime ROOT presently leverages to achieve multithreading is TBB.</a:t>
            </a:r>
            <a:endParaRPr lang="en-GB" dirty="0"/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5298722" y="2005077"/>
            <a:ext cx="2144889" cy="57725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6408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Cut and Fill Example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ROOT Summer Student Tutorial 2017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860" y="1533173"/>
            <a:ext cx="6838362" cy="236258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88175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6176" y="2095327"/>
            <a:ext cx="1744964" cy="123429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3366" y="955610"/>
            <a:ext cx="1610710" cy="120647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77749" cy="781051"/>
          </a:xfrm>
        </p:spPr>
        <p:txBody>
          <a:bodyPr>
            <a:noAutofit/>
          </a:bodyPr>
          <a:lstStyle/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ROOT Application Domains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70" y="1865300"/>
            <a:ext cx="1352032" cy="92584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770" y="3069859"/>
            <a:ext cx="1417802" cy="111240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23387" y="4464032"/>
            <a:ext cx="1588830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GB" b="1" dirty="0" smtClean="0"/>
              <a:t>Event Filtering</a:t>
            </a:r>
            <a:endParaRPr lang="en-GB" b="1" dirty="0"/>
          </a:p>
        </p:txBody>
      </p:sp>
      <p:sp>
        <p:nvSpPr>
          <p:cNvPr id="8" name="Right Arrow 7"/>
          <p:cNvSpPr/>
          <p:nvPr/>
        </p:nvSpPr>
        <p:spPr>
          <a:xfrm>
            <a:off x="2506152" y="3197113"/>
            <a:ext cx="824418" cy="1828005"/>
          </a:xfrm>
          <a:prstGeom prst="rightArrow">
            <a:avLst/>
          </a:prstGeom>
          <a:solidFill>
            <a:srgbClr val="C050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Data</a:t>
            </a:r>
            <a:endParaRPr lang="en-GB" dirty="0"/>
          </a:p>
        </p:txBody>
      </p:sp>
      <p:sp>
        <p:nvSpPr>
          <p:cNvPr id="9" name="Can 8"/>
          <p:cNvSpPr/>
          <p:nvPr/>
        </p:nvSpPr>
        <p:spPr>
          <a:xfrm>
            <a:off x="4814016" y="3685985"/>
            <a:ext cx="991011" cy="650603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 smtClean="0"/>
              <a:t>Reco</a:t>
            </a:r>
            <a:endParaRPr lang="en-GB" dirty="0"/>
          </a:p>
        </p:txBody>
      </p:sp>
      <p:sp>
        <p:nvSpPr>
          <p:cNvPr id="10" name="Can 9"/>
          <p:cNvSpPr/>
          <p:nvPr/>
        </p:nvSpPr>
        <p:spPr>
          <a:xfrm>
            <a:off x="3513575" y="3685985"/>
            <a:ext cx="991011" cy="650603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Raw</a:t>
            </a:r>
            <a:endParaRPr lang="en-GB" dirty="0"/>
          </a:p>
        </p:txBody>
      </p:sp>
      <p:sp>
        <p:nvSpPr>
          <p:cNvPr id="11" name="Can 10"/>
          <p:cNvSpPr/>
          <p:nvPr/>
        </p:nvSpPr>
        <p:spPr>
          <a:xfrm>
            <a:off x="6549147" y="3685985"/>
            <a:ext cx="991011" cy="650603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Analysis</a:t>
            </a:r>
          </a:p>
          <a:p>
            <a:pPr algn="ctr"/>
            <a:r>
              <a:rPr lang="en-GB" dirty="0" smtClean="0"/>
              <a:t>Formats</a:t>
            </a:r>
            <a:endParaRPr lang="en-GB" dirty="0"/>
          </a:p>
        </p:txBody>
      </p:sp>
      <p:sp>
        <p:nvSpPr>
          <p:cNvPr id="12" name="TextBox 11"/>
          <p:cNvSpPr txBox="1"/>
          <p:nvPr/>
        </p:nvSpPr>
        <p:spPr>
          <a:xfrm>
            <a:off x="5936460" y="3960977"/>
            <a:ext cx="519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…</a:t>
            </a:r>
            <a:endParaRPr lang="en-GB" dirty="0"/>
          </a:p>
        </p:txBody>
      </p:sp>
      <p:sp>
        <p:nvSpPr>
          <p:cNvPr id="13" name="Can 12"/>
          <p:cNvSpPr/>
          <p:nvPr/>
        </p:nvSpPr>
        <p:spPr>
          <a:xfrm>
            <a:off x="7808010" y="3685985"/>
            <a:ext cx="991011" cy="650603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Images</a:t>
            </a:r>
            <a:endParaRPr lang="en-GB" dirty="0"/>
          </a:p>
        </p:txBody>
      </p:sp>
      <p:sp>
        <p:nvSpPr>
          <p:cNvPr id="14" name="TextBox 13"/>
          <p:cNvSpPr txBox="1"/>
          <p:nvPr/>
        </p:nvSpPr>
        <p:spPr>
          <a:xfrm>
            <a:off x="5005593" y="4483598"/>
            <a:ext cx="2960996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GB" b="1" dirty="0" smtClean="0"/>
              <a:t>Data Storage: Local, Network</a:t>
            </a:r>
            <a:endParaRPr lang="en-GB" b="1" dirty="0"/>
          </a:p>
        </p:txBody>
      </p:sp>
      <p:sp>
        <p:nvSpPr>
          <p:cNvPr id="16" name="Round Diagonal Corner Rectangle 15"/>
          <p:cNvSpPr/>
          <p:nvPr/>
        </p:nvSpPr>
        <p:spPr>
          <a:xfrm>
            <a:off x="3774045" y="2569865"/>
            <a:ext cx="1683757" cy="404072"/>
          </a:xfrm>
          <a:prstGeom prst="round2Diag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Reconstruction</a:t>
            </a:r>
            <a:endParaRPr lang="en-GB" dirty="0"/>
          </a:p>
        </p:txBody>
      </p:sp>
      <p:cxnSp>
        <p:nvCxnSpPr>
          <p:cNvPr id="18" name="Straight Arrow Connector 17"/>
          <p:cNvCxnSpPr>
            <a:stCxn id="16" idx="1"/>
          </p:cNvCxnSpPr>
          <p:nvPr/>
        </p:nvCxnSpPr>
        <p:spPr>
          <a:xfrm>
            <a:off x="4615924" y="2973937"/>
            <a:ext cx="502712" cy="78777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endCxn id="16" idx="1"/>
          </p:cNvCxnSpPr>
          <p:nvPr/>
        </p:nvCxnSpPr>
        <p:spPr>
          <a:xfrm flipV="1">
            <a:off x="4127625" y="2973937"/>
            <a:ext cx="488299" cy="78777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26" name="Round Diagonal Corner Rectangle 25"/>
          <p:cNvSpPr/>
          <p:nvPr/>
        </p:nvSpPr>
        <p:spPr>
          <a:xfrm>
            <a:off x="5576040" y="2097321"/>
            <a:ext cx="1683757" cy="876616"/>
          </a:xfrm>
          <a:prstGeom prst="round2Diag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Further processing, skimming</a:t>
            </a:r>
            <a:endParaRPr lang="en-GB" dirty="0"/>
          </a:p>
        </p:txBody>
      </p:sp>
      <p:cxnSp>
        <p:nvCxnSpPr>
          <p:cNvPr id="27" name="Straight Arrow Connector 26"/>
          <p:cNvCxnSpPr>
            <a:endCxn id="26" idx="1"/>
          </p:cNvCxnSpPr>
          <p:nvPr/>
        </p:nvCxnSpPr>
        <p:spPr>
          <a:xfrm flipV="1">
            <a:off x="5419702" y="2973937"/>
            <a:ext cx="998217" cy="78777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26" idx="1"/>
          </p:cNvCxnSpPr>
          <p:nvPr/>
        </p:nvCxnSpPr>
        <p:spPr>
          <a:xfrm>
            <a:off x="6417919" y="2973937"/>
            <a:ext cx="413723" cy="78777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4615924" y="1514540"/>
            <a:ext cx="1908989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GB" b="1" dirty="0" smtClean="0"/>
              <a:t>Offline Processing</a:t>
            </a:r>
            <a:endParaRPr lang="en-GB" b="1" dirty="0"/>
          </a:p>
        </p:txBody>
      </p:sp>
      <p:sp>
        <p:nvSpPr>
          <p:cNvPr id="34" name="TextBox 33"/>
          <p:cNvSpPr txBox="1"/>
          <p:nvPr/>
        </p:nvSpPr>
        <p:spPr>
          <a:xfrm>
            <a:off x="7588879" y="975778"/>
            <a:ext cx="1066686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b="1" dirty="0" smtClean="0"/>
              <a:t>Analysis</a:t>
            </a:r>
            <a:endParaRPr lang="en-GB" b="1" dirty="0"/>
          </a:p>
        </p:txBody>
      </p:sp>
      <p:sp>
        <p:nvSpPr>
          <p:cNvPr id="35" name="Round Diagonal Corner Rectangle 34"/>
          <p:cNvSpPr/>
          <p:nvPr/>
        </p:nvSpPr>
        <p:spPr>
          <a:xfrm>
            <a:off x="7396743" y="1558849"/>
            <a:ext cx="1683757" cy="1232299"/>
          </a:xfrm>
          <a:prstGeom prst="round2Diag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Event Selection, statistical treatment …</a:t>
            </a:r>
            <a:endParaRPr lang="en-GB" dirty="0"/>
          </a:p>
        </p:txBody>
      </p:sp>
      <p:cxnSp>
        <p:nvCxnSpPr>
          <p:cNvPr id="36" name="Straight Arrow Connector 35"/>
          <p:cNvCxnSpPr>
            <a:endCxn id="35" idx="1"/>
          </p:cNvCxnSpPr>
          <p:nvPr/>
        </p:nvCxnSpPr>
        <p:spPr>
          <a:xfrm flipV="1">
            <a:off x="7234397" y="2791148"/>
            <a:ext cx="1004225" cy="97056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35" idx="1"/>
          </p:cNvCxnSpPr>
          <p:nvPr/>
        </p:nvCxnSpPr>
        <p:spPr>
          <a:xfrm>
            <a:off x="8238622" y="2791148"/>
            <a:ext cx="0" cy="97056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65770" y="929611"/>
            <a:ext cx="18761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 smtClean="0"/>
              <a:t>A selection of the experiments adopting ROOT</a:t>
            </a:r>
            <a:endParaRPr lang="en-GB" sz="1600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ROOT Summer Student Tutorial 2017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24633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Create Columns and Write to Disk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1834"/>
          <a:stretch/>
        </p:blipFill>
        <p:spPr>
          <a:xfrm>
            <a:off x="1277054" y="860777"/>
            <a:ext cx="6455833" cy="402078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3124200" y="4881563"/>
            <a:ext cx="2895600" cy="273844"/>
          </a:xfrm>
        </p:spPr>
        <p:txBody>
          <a:bodyPr/>
          <a:lstStyle/>
          <a:p>
            <a:r>
              <a:rPr lang="en-US" dirty="0" smtClean="0"/>
              <a:t>ROOT Summer Student Tutorial 2017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68615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You can Start from Scratch too!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334" y="1305278"/>
            <a:ext cx="8484094" cy="273944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3124200" y="4881563"/>
            <a:ext cx="2895600" cy="273844"/>
          </a:xfrm>
        </p:spPr>
        <p:txBody>
          <a:bodyPr/>
          <a:lstStyle/>
          <a:p>
            <a:r>
              <a:rPr lang="en-US" dirty="0" smtClean="0"/>
              <a:t>ROOT Summer Student Tutorial 2017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40916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3501" y="863600"/>
            <a:ext cx="89535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ROOT offers the possibility to interface to Python via a set of bindings called </a:t>
            </a:r>
            <a:r>
              <a:rPr lang="en-US" sz="2000" dirty="0" smtClean="0"/>
              <a:t>PyROOT</a:t>
            </a: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Mix the power of C++ (compiled libraries) and flexibility of Python</a:t>
            </a: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Killer application: JIT of C++ code from within Python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/>
              <a:t>Real mix of the two languages</a:t>
            </a:r>
          </a:p>
          <a:p>
            <a:r>
              <a:rPr lang="en-US" sz="2000" dirty="0"/>
              <a:t>S</a:t>
            </a:r>
            <a:r>
              <a:rPr lang="en-US" sz="2000" dirty="0" smtClean="0"/>
              <a:t>ee Primer’s section 8 for more details and </a:t>
            </a:r>
            <a:r>
              <a:rPr lang="en-US" sz="2000" dirty="0" err="1" smtClean="0"/>
              <a:t>TDataFrame</a:t>
            </a:r>
            <a:r>
              <a:rPr lang="en-US" sz="2000" dirty="0" smtClean="0"/>
              <a:t> tutorials (both in C++ and Python!)</a:t>
            </a:r>
          </a:p>
          <a:p>
            <a:endParaRPr lang="en-US" sz="2000" dirty="0"/>
          </a:p>
          <a:p>
            <a:r>
              <a:rPr lang="en-US" sz="2000" dirty="0" smtClean="0"/>
              <a:t>Entry point to use ROOT from within Python:</a:t>
            </a:r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 smtClean="0"/>
              <a:t>All classes you now know can be accessed like ROOT.TH1F, </a:t>
            </a:r>
            <a:r>
              <a:rPr lang="en-US" sz="2000" dirty="0" err="1" smtClean="0"/>
              <a:t>ROOT.TGraph</a:t>
            </a:r>
            <a:r>
              <a:rPr lang="en-US" sz="2000" dirty="0" smtClean="0"/>
              <a:t>, …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ROOT Summer Student Tutorial 2017</a:t>
            </a:r>
            <a:endParaRPr lang="en-GB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PyROOT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3009900" y="3757535"/>
            <a:ext cx="3009900" cy="400110"/>
          </a:xfrm>
          <a:prstGeom prst="rect">
            <a:avLst/>
          </a:prstGeom>
          <a:solidFill>
            <a:srgbClr val="FFFFC9"/>
          </a:solidFill>
          <a:ln w="9525">
            <a:solidFill>
              <a:srgbClr val="002060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20000"/>
              </a:spcBef>
            </a:pPr>
            <a:r>
              <a:rPr lang="nl-NL" sz="2000" b="1" dirty="0">
                <a:latin typeface="Consolas"/>
              </a:rPr>
              <a:t>i</a:t>
            </a:r>
            <a:r>
              <a:rPr lang="nl-NL" sz="2000" b="1" dirty="0" smtClean="0">
                <a:latin typeface="Consolas"/>
              </a:rPr>
              <a:t>mport ROOT</a:t>
            </a:r>
            <a:endParaRPr lang="nl-NL" sz="2000" b="1" dirty="0">
              <a:latin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2131213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ROOT Summer Student Tutorial 2017</a:t>
            </a:r>
            <a:endParaRPr lang="en-GB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Universal Python Bindings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1444" y="974596"/>
            <a:ext cx="5023556" cy="370888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37152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3501" y="863600"/>
            <a:ext cx="89535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/>
              <a:t>Open the Python interpreter (type python)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Import the ROOT module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Create a histogram with 64 bins and a x axis ranging from 0 to 16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Fill it with random numbers distributed according to a linear function (“</a:t>
            </a:r>
            <a:r>
              <a:rPr lang="en-US" sz="2000" dirty="0" smtClean="0"/>
              <a:t>pol1”)</a:t>
            </a:r>
            <a:endParaRPr lang="en-US" sz="2000" dirty="0" smtClean="0"/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Change its line width with a thicker one 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Draw it!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ROOT Summer Student Tutorial 2017</a:t>
            </a:r>
            <a:endParaRPr lang="en-GB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Exercise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1996850" y="3078020"/>
            <a:ext cx="4024648" cy="461665"/>
          </a:xfrm>
          <a:prstGeom prst="rect">
            <a:avLst/>
          </a:prstGeom>
          <a:solidFill>
            <a:srgbClr val="FFFFC9"/>
          </a:solidFill>
          <a:ln w="9525">
            <a:solidFill>
              <a:srgbClr val="002060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20000"/>
              </a:spcBef>
            </a:pPr>
            <a:r>
              <a:rPr lang="nl-NL" sz="2400" b="1" dirty="0" smtClean="0">
                <a:latin typeface="Consolas"/>
              </a:rPr>
              <a:t>...or try it in </a:t>
            </a:r>
            <a:r>
              <a:rPr lang="nl-NL" sz="2400" b="1" dirty="0" smtClean="0">
                <a:solidFill>
                  <a:srgbClr val="0000FF"/>
                </a:solidFill>
                <a:latin typeface="Consolas"/>
              </a:rPr>
              <a:t>SWAN</a:t>
            </a:r>
            <a:r>
              <a:rPr lang="nl-NL" sz="2400" b="1" dirty="0" smtClean="0">
                <a:latin typeface="Consolas"/>
              </a:rPr>
              <a:t>!</a:t>
            </a:r>
            <a:endParaRPr lang="nl-NL" sz="2400" b="1" dirty="0">
              <a:latin typeface="Consolas"/>
            </a:endParaRPr>
          </a:p>
        </p:txBody>
      </p:sp>
      <p:sp>
        <p:nvSpPr>
          <p:cNvPr id="7" name="TextBox 11"/>
          <p:cNvSpPr txBox="1"/>
          <p:nvPr/>
        </p:nvSpPr>
        <p:spPr>
          <a:xfrm>
            <a:off x="2518980" y="3798145"/>
            <a:ext cx="297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smtClean="0">
                <a:solidFill>
                  <a:srgbClr val="0000FF"/>
                </a:solidFill>
                <a:hlinkClick r:id="rId2"/>
              </a:rPr>
              <a:t>https://swan.cern.ch</a:t>
            </a:r>
            <a:endParaRPr lang="en-GB" sz="2400" b="1" dirty="0" smtClean="0">
              <a:solidFill>
                <a:srgbClr val="0000FF"/>
              </a:solidFill>
            </a:endParaRPr>
          </a:p>
        </p:txBody>
      </p:sp>
      <p:pic>
        <p:nvPicPr>
          <p:cNvPr id="9" name="8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6125" y="2962293"/>
            <a:ext cx="1077284" cy="933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117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ROOT Summer Student Tutorial 2017</a:t>
            </a:r>
            <a:endParaRPr lang="en-GB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Exercise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11" name="Text Box 4"/>
          <p:cNvSpPr txBox="1">
            <a:spLocks noChangeArrowheads="1"/>
          </p:cNvSpPr>
          <p:nvPr/>
        </p:nvSpPr>
        <p:spPr bwMode="auto">
          <a:xfrm>
            <a:off x="182939" y="869334"/>
            <a:ext cx="6370261" cy="1569660"/>
          </a:xfrm>
          <a:prstGeom prst="rect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GB" sz="1600" dirty="0"/>
              <a:t>~</a:t>
            </a:r>
            <a:r>
              <a:rPr lang="en-GB" sz="1600" dirty="0" smtClean="0"/>
              <a:t>&gt; python</a:t>
            </a:r>
          </a:p>
          <a:p>
            <a:r>
              <a:rPr lang="en-GB" sz="1600" dirty="0" smtClean="0"/>
              <a:t>&gt;</a:t>
            </a:r>
            <a:r>
              <a:rPr lang="en-GB" sz="1600" dirty="0"/>
              <a:t>&gt;&gt; import ROOT</a:t>
            </a:r>
          </a:p>
          <a:p>
            <a:r>
              <a:rPr lang="en-GB" sz="1600" dirty="0"/>
              <a:t>&gt;&gt;&gt; h = ROOT.TH1F("</a:t>
            </a:r>
            <a:r>
              <a:rPr lang="en-GB" sz="1600" dirty="0" err="1"/>
              <a:t>myPyHisto</a:t>
            </a:r>
            <a:r>
              <a:rPr lang="en-GB" sz="1600" dirty="0"/>
              <a:t>","</a:t>
            </a:r>
            <a:r>
              <a:rPr lang="en-GB" sz="1600" dirty="0" err="1"/>
              <a:t>Productivity;Python</a:t>
            </a:r>
            <a:r>
              <a:rPr lang="en-GB" sz="1600" dirty="0"/>
              <a:t> Knowledge;Productivity",64,0,16)</a:t>
            </a:r>
          </a:p>
          <a:p>
            <a:r>
              <a:rPr lang="en-GB" sz="1600" dirty="0"/>
              <a:t>&gt;&gt;&gt; </a:t>
            </a:r>
            <a:r>
              <a:rPr lang="en-GB" sz="1600" dirty="0" err="1"/>
              <a:t>h.FillRandom</a:t>
            </a:r>
            <a:r>
              <a:rPr lang="en-GB" sz="1600" dirty="0"/>
              <a:t>("pol1")</a:t>
            </a:r>
          </a:p>
          <a:p>
            <a:r>
              <a:rPr lang="pl-PL" sz="1600" dirty="0"/>
              <a:t>&gt;&gt;&gt; </a:t>
            </a:r>
            <a:r>
              <a:rPr lang="pl-PL" sz="1600" dirty="0" err="1"/>
              <a:t>h.Draw</a:t>
            </a:r>
            <a:r>
              <a:rPr lang="pl-PL" sz="1600" dirty="0"/>
              <a:t>()</a:t>
            </a:r>
            <a:endParaRPr lang="en-US" sz="1600" dirty="0">
              <a:latin typeface="Consolas"/>
              <a:cs typeface="Consola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0364" y="1771887"/>
            <a:ext cx="4048835" cy="30047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75384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ROOT Summer Student Tutorial 2017</a:t>
            </a:r>
            <a:endParaRPr lang="en-GB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Exercise and examples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76300" y="4512231"/>
            <a:ext cx="297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err="1" smtClean="0">
                <a:solidFill>
                  <a:srgbClr val="0000FF"/>
                </a:solidFill>
              </a:rPr>
              <a:t>TTreeAccess_Example_py</a:t>
            </a:r>
            <a:endParaRPr lang="en-GB" b="1" dirty="0">
              <a:solidFill>
                <a:srgbClr val="0000FF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267200"/>
            <a:ext cx="876300" cy="8763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876300" y="3817462"/>
            <a:ext cx="297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err="1" smtClean="0">
                <a:solidFill>
                  <a:srgbClr val="0000FF"/>
                </a:solidFill>
              </a:rPr>
              <a:t>FillHistogram_Example_py</a:t>
            </a:r>
            <a:endParaRPr lang="en-GB" b="1" dirty="0">
              <a:solidFill>
                <a:srgbClr val="0000FF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572431"/>
            <a:ext cx="876300" cy="876300"/>
          </a:xfrm>
          <a:prstGeom prst="rect">
            <a:avLst/>
          </a:prstGeom>
        </p:spPr>
      </p:pic>
      <p:pic>
        <p:nvPicPr>
          <p:cNvPr id="14" name="13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6169" y="2570490"/>
            <a:ext cx="2359611" cy="1808886"/>
          </a:xfrm>
          <a:prstGeom prst="rect">
            <a:avLst/>
          </a:prstGeom>
          <a:ln w="31750" cmpd="dbl">
            <a:solidFill>
              <a:srgbClr val="0070C0"/>
            </a:solidFill>
            <a:prstDash val="solid"/>
          </a:ln>
        </p:spPr>
      </p:pic>
      <p:pic>
        <p:nvPicPr>
          <p:cNvPr id="16" name="15 Image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6993" y="2947790"/>
            <a:ext cx="2359611" cy="1792950"/>
          </a:xfrm>
          <a:prstGeom prst="rect">
            <a:avLst/>
          </a:prstGeom>
          <a:ln w="31750" cmpd="dbl">
            <a:solidFill>
              <a:srgbClr val="0070C0"/>
            </a:solidFill>
            <a:prstDash val="solid"/>
          </a:ln>
        </p:spPr>
      </p:pic>
      <p:pic>
        <p:nvPicPr>
          <p:cNvPr id="17" name="16 Imagen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3693" y="2541778"/>
            <a:ext cx="1077284" cy="933155"/>
          </a:xfrm>
          <a:prstGeom prst="rect">
            <a:avLst/>
          </a:prstGeom>
        </p:spPr>
      </p:pic>
      <p:pic>
        <p:nvPicPr>
          <p:cNvPr id="3" name="2 Imagen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692" y="1075441"/>
            <a:ext cx="8107087" cy="1223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294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ROOT Summer Student </a:t>
            </a:r>
            <a:r>
              <a:rPr lang="en-US" smtClean="0"/>
              <a:t>Tutorial 2017</a:t>
            </a:r>
            <a:endParaRPr lang="en-GB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Review of the objectives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17500" y="1135787"/>
            <a:ext cx="67691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/>
              <a:t>Objectives: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Become familiar with the ROOT toolkit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Be able to use the C++ prompt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Plot </a:t>
            </a:r>
            <a:r>
              <a:rPr lang="en-US" sz="2000" dirty="0" smtClean="0"/>
              <a:t>and fit data</a:t>
            </a: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Perform </a:t>
            </a:r>
            <a:r>
              <a:rPr lang="en-US" sz="2000" dirty="0"/>
              <a:t>basic I/O </a:t>
            </a:r>
            <a:r>
              <a:rPr lang="en-US" sz="2000" dirty="0" smtClean="0"/>
              <a:t>operations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dirty="0" err="1" smtClean="0"/>
              <a:t>Go</a:t>
            </a:r>
            <a:r>
              <a:rPr lang="es-ES" sz="2000" dirty="0" smtClean="0"/>
              <a:t> </a:t>
            </a:r>
            <a:r>
              <a:rPr lang="es-ES" sz="2000" dirty="0" err="1" smtClean="0"/>
              <a:t>parallel</a:t>
            </a:r>
            <a:r>
              <a:rPr lang="es-ES" sz="2000" dirty="0" smtClean="0"/>
              <a:t> </a:t>
            </a:r>
            <a:r>
              <a:rPr lang="es-ES" sz="2000" dirty="0" err="1" smtClean="0"/>
              <a:t>with</a:t>
            </a:r>
            <a:r>
              <a:rPr lang="es-ES" sz="2000" dirty="0" smtClean="0"/>
              <a:t> ROOT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228099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33277</TotalTime>
  <Words>4488</Words>
  <Application>Microsoft Office PowerPoint</Application>
  <PresentationFormat>Presentación en pantalla (16:9)</PresentationFormat>
  <Paragraphs>718</Paragraphs>
  <Slides>97</Slides>
  <Notes>3</Notes>
  <HiddenSlides>7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97</vt:i4>
      </vt:variant>
    </vt:vector>
  </HeadingPairs>
  <TitlesOfParts>
    <vt:vector size="98" baseType="lpstr">
      <vt:lpstr>Office Theme</vt:lpstr>
      <vt:lpstr>Presentación de PowerPoint</vt:lpstr>
      <vt:lpstr>This Course</vt:lpstr>
      <vt:lpstr>Presentación de PowerPoint</vt:lpstr>
      <vt:lpstr>Presentación de PowerPoint</vt:lpstr>
      <vt:lpstr>A “Quick Tour” Of ROOT</vt:lpstr>
      <vt:lpstr>What can you do with ROOT?</vt:lpstr>
      <vt:lpstr>ROOT in a Nutshell</vt:lpstr>
      <vt:lpstr>ROOT in a Nutshell</vt:lpstr>
      <vt:lpstr>ROOT Application Domains</vt:lpstr>
      <vt:lpstr>Higgs boson discovery</vt:lpstr>
      <vt:lpstr>Interpreter</vt:lpstr>
      <vt:lpstr>Persistency (I/O)</vt:lpstr>
      <vt:lpstr>ROOT Math/Stats Libraries</vt:lpstr>
      <vt:lpstr>Graphics In ROOT</vt:lpstr>
      <vt:lpstr>2D and 3D Graphics</vt:lpstr>
      <vt:lpstr>Parallelism</vt:lpstr>
      <vt:lpstr>Other ROOT Features</vt:lpstr>
      <vt:lpstr>The SWAN Service</vt:lpstr>
      <vt:lpstr>Presentación de PowerPoint</vt:lpstr>
      <vt:lpstr>A Few Q/A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The ROOT Prompt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Persistency (I/O)</vt:lpstr>
      <vt:lpstr>Persistency (I/O)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CERN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Danilo Piparo</dc:creator>
  <cp:lastModifiedBy>Enric</cp:lastModifiedBy>
  <cp:revision>475</cp:revision>
  <cp:lastPrinted>2016-06-06T13:23:50Z</cp:lastPrinted>
  <dcterms:created xsi:type="dcterms:W3CDTF">2015-05-08T06:18:09Z</dcterms:created>
  <dcterms:modified xsi:type="dcterms:W3CDTF">2017-06-27T15:32:03Z</dcterms:modified>
</cp:coreProperties>
</file>